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34"/>
  </p:notesMasterIdLst>
  <p:handoutMasterIdLst>
    <p:handoutMasterId r:id="rId35"/>
  </p:handoutMasterIdLst>
  <p:sldIdLst>
    <p:sldId id="256" r:id="rId2"/>
    <p:sldId id="311" r:id="rId3"/>
    <p:sldId id="276" r:id="rId4"/>
    <p:sldId id="316" r:id="rId5"/>
    <p:sldId id="317" r:id="rId6"/>
    <p:sldId id="314" r:id="rId7"/>
    <p:sldId id="271" r:id="rId8"/>
    <p:sldId id="267" r:id="rId9"/>
    <p:sldId id="289" r:id="rId10"/>
    <p:sldId id="318" r:id="rId11"/>
    <p:sldId id="319" r:id="rId12"/>
    <p:sldId id="320" r:id="rId13"/>
    <p:sldId id="299" r:id="rId14"/>
    <p:sldId id="321" r:id="rId15"/>
    <p:sldId id="273" r:id="rId16"/>
    <p:sldId id="326" r:id="rId17"/>
    <p:sldId id="325" r:id="rId18"/>
    <p:sldId id="278" r:id="rId19"/>
    <p:sldId id="322" r:id="rId20"/>
    <p:sldId id="282" r:id="rId21"/>
    <p:sldId id="323" r:id="rId22"/>
    <p:sldId id="305" r:id="rId23"/>
    <p:sldId id="324" r:id="rId24"/>
    <p:sldId id="263" r:id="rId25"/>
    <p:sldId id="297" r:id="rId26"/>
    <p:sldId id="303" r:id="rId27"/>
    <p:sldId id="308" r:id="rId28"/>
    <p:sldId id="310" r:id="rId29"/>
    <p:sldId id="298" r:id="rId30"/>
    <p:sldId id="315" r:id="rId31"/>
    <p:sldId id="306" r:id="rId32"/>
    <p:sldId id="258"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 clrIdx="0">
    <p:extLst>
      <p:ext uri="{19B8F6BF-5375-455C-9EA6-DF929625EA0E}">
        <p15:presenceInfo xmlns:p15="http://schemas.microsoft.com/office/powerpoint/2012/main" userId="S-1-5-21-634915993-1761345959-5522801-496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33"/>
    <a:srgbClr val="C80000"/>
    <a:srgbClr val="40C0E8"/>
    <a:srgbClr val="189AC2"/>
    <a:srgbClr val="0C4F64"/>
    <a:srgbClr val="6E0261"/>
    <a:srgbClr val="210F61"/>
    <a:srgbClr val="536010"/>
    <a:srgbClr val="F20000"/>
    <a:srgbClr val="E089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5936" autoAdjust="0"/>
  </p:normalViewPr>
  <p:slideViewPr>
    <p:cSldViewPr snapToGrid="0">
      <p:cViewPr varScale="1">
        <p:scale>
          <a:sx n="70" d="100"/>
          <a:sy n="70" d="100"/>
        </p:scale>
        <p:origin x="786" y="66"/>
      </p:cViewPr>
      <p:guideLst/>
    </p:cSldViewPr>
  </p:slideViewPr>
  <p:notesTextViewPr>
    <p:cViewPr>
      <p:scale>
        <a:sx n="1" d="1"/>
        <a:sy n="1" d="1"/>
      </p:scale>
      <p:origin x="0" y="0"/>
    </p:cViewPr>
  </p:notesTextViewPr>
  <p:sorterViewPr>
    <p:cViewPr>
      <p:scale>
        <a:sx n="100" d="100"/>
        <a:sy n="100" d="100"/>
      </p:scale>
      <p:origin x="0" y="-2880"/>
    </p:cViewPr>
  </p:sorterViewPr>
  <p:notesViewPr>
    <p:cSldViewPr snapToGrid="0">
      <p:cViewPr varScale="1">
        <p:scale>
          <a:sx n="61" d="100"/>
          <a:sy n="61" d="100"/>
        </p:scale>
        <p:origin x="2742"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ja-JP" altLang="en-US" sz="1800" dirty="0"/>
              <a:t>都道府県別過疎化率</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4.6487320402706707E-2"/>
          <c:y val="0.14532008087179782"/>
          <c:w val="0.93014332383318121"/>
          <c:h val="0.72270127371601001"/>
        </c:manualLayout>
      </c:layout>
      <c:barChart>
        <c:barDir val="col"/>
        <c:grouping val="clustered"/>
        <c:varyColors val="0"/>
        <c:ser>
          <c:idx val="0"/>
          <c:order val="0"/>
          <c:spPr>
            <a:solidFill>
              <a:schemeClr val="accent1"/>
            </a:solidFill>
            <a:ln>
              <a:noFill/>
            </a:ln>
            <a:effectLst/>
          </c:spPr>
          <c:invertIfNegative val="0"/>
          <c:cat>
            <c:strRef>
              <c:f>'26.4.5'!$B$8:$B$54</c:f>
              <c:strCache>
                <c:ptCount val="47"/>
                <c:pt idx="0">
                  <c:v>北海道</c:v>
                </c:pt>
                <c:pt idx="1">
                  <c:v>青森県</c:v>
                </c:pt>
                <c:pt idx="2">
                  <c:v>岩手県</c:v>
                </c:pt>
                <c:pt idx="3">
                  <c:v>宮城県</c:v>
                </c:pt>
                <c:pt idx="4">
                  <c:v>秋田県</c:v>
                </c:pt>
                <c:pt idx="5">
                  <c:v>山形県</c:v>
                </c:pt>
                <c:pt idx="6">
                  <c:v>福島県</c:v>
                </c:pt>
                <c:pt idx="7">
                  <c:v>茨城県</c:v>
                </c:pt>
                <c:pt idx="8">
                  <c:v>栃木県</c:v>
                </c:pt>
                <c:pt idx="9">
                  <c:v>群馬県</c:v>
                </c:pt>
                <c:pt idx="10">
                  <c:v>埼玉県</c:v>
                </c:pt>
                <c:pt idx="11">
                  <c:v>千葉県</c:v>
                </c:pt>
                <c:pt idx="12">
                  <c:v>東京都</c:v>
                </c:pt>
                <c:pt idx="13">
                  <c:v>神奈川県</c:v>
                </c:pt>
                <c:pt idx="14">
                  <c:v>新潟県</c:v>
                </c:pt>
                <c:pt idx="15">
                  <c:v>富山県</c:v>
                </c:pt>
                <c:pt idx="16">
                  <c:v>石川県</c:v>
                </c:pt>
                <c:pt idx="17">
                  <c:v>福井県</c:v>
                </c:pt>
                <c:pt idx="18">
                  <c:v>山梨県</c:v>
                </c:pt>
                <c:pt idx="19">
                  <c:v>長野県</c:v>
                </c:pt>
                <c:pt idx="20">
                  <c:v>岐阜県</c:v>
                </c:pt>
                <c:pt idx="21">
                  <c:v>静岡県</c:v>
                </c:pt>
                <c:pt idx="22">
                  <c:v>愛知県</c:v>
                </c:pt>
                <c:pt idx="23">
                  <c:v>三重県</c:v>
                </c:pt>
                <c:pt idx="24">
                  <c:v>滋賀県</c:v>
                </c:pt>
                <c:pt idx="25">
                  <c:v>京都府</c:v>
                </c:pt>
                <c:pt idx="26">
                  <c:v>大阪府</c:v>
                </c:pt>
                <c:pt idx="27">
                  <c:v>兵庫県</c:v>
                </c:pt>
                <c:pt idx="28">
                  <c:v>奈良県</c:v>
                </c:pt>
                <c:pt idx="29">
                  <c:v>和歌山県</c:v>
                </c:pt>
                <c:pt idx="30">
                  <c:v>鳥取県</c:v>
                </c:pt>
                <c:pt idx="31">
                  <c:v>島根県</c:v>
                </c:pt>
                <c:pt idx="32">
                  <c:v>岡山県</c:v>
                </c:pt>
                <c:pt idx="33">
                  <c:v>広島県</c:v>
                </c:pt>
                <c:pt idx="34">
                  <c:v>山口県</c:v>
                </c:pt>
                <c:pt idx="35">
                  <c:v>徳島県</c:v>
                </c:pt>
                <c:pt idx="36">
                  <c:v>香川県</c:v>
                </c:pt>
                <c:pt idx="37">
                  <c:v>愛媛県</c:v>
                </c:pt>
                <c:pt idx="38">
                  <c:v>高知県</c:v>
                </c:pt>
                <c:pt idx="39">
                  <c:v>福岡県</c:v>
                </c:pt>
                <c:pt idx="40">
                  <c:v>佐賀県</c:v>
                </c:pt>
                <c:pt idx="41">
                  <c:v>長崎県</c:v>
                </c:pt>
                <c:pt idx="42">
                  <c:v>熊本県</c:v>
                </c:pt>
                <c:pt idx="43">
                  <c:v>大分県</c:v>
                </c:pt>
                <c:pt idx="44">
                  <c:v>宮崎県</c:v>
                </c:pt>
                <c:pt idx="45">
                  <c:v>鹿児島県</c:v>
                </c:pt>
                <c:pt idx="46">
                  <c:v>沖縄県</c:v>
                </c:pt>
              </c:strCache>
            </c:strRef>
          </c:cat>
          <c:val>
            <c:numRef>
              <c:f>'26.4.5'!$T$8:$T$54</c:f>
              <c:numCache>
                <c:formatCode>#,##0.0_);[Red]\(#,##0.0\)</c:formatCode>
                <c:ptCount val="47"/>
                <c:pt idx="0">
                  <c:v>83.240223463687144</c:v>
                </c:pt>
                <c:pt idx="1">
                  <c:v>70</c:v>
                </c:pt>
                <c:pt idx="2">
                  <c:v>66.666666666666657</c:v>
                </c:pt>
                <c:pt idx="3">
                  <c:v>25.714285714285712</c:v>
                </c:pt>
                <c:pt idx="4">
                  <c:v>84</c:v>
                </c:pt>
                <c:pt idx="5">
                  <c:v>60</c:v>
                </c:pt>
                <c:pt idx="6">
                  <c:v>49.152542372881356</c:v>
                </c:pt>
                <c:pt idx="7">
                  <c:v>9.0909090909090917</c:v>
                </c:pt>
                <c:pt idx="8">
                  <c:v>12</c:v>
                </c:pt>
                <c:pt idx="9">
                  <c:v>40</c:v>
                </c:pt>
                <c:pt idx="10">
                  <c:v>6.3492063492063489</c:v>
                </c:pt>
                <c:pt idx="11">
                  <c:v>11.111111111111111</c:v>
                </c:pt>
                <c:pt idx="12">
                  <c:v>15.384615384615385</c:v>
                </c:pt>
                <c:pt idx="14">
                  <c:v>46.666666666666664</c:v>
                </c:pt>
                <c:pt idx="15">
                  <c:v>20</c:v>
                </c:pt>
                <c:pt idx="16">
                  <c:v>47.368421052631575</c:v>
                </c:pt>
                <c:pt idx="17">
                  <c:v>35.294117647058826</c:v>
                </c:pt>
                <c:pt idx="18">
                  <c:v>55.555555555555557</c:v>
                </c:pt>
                <c:pt idx="19">
                  <c:v>48.051948051948052</c:v>
                </c:pt>
                <c:pt idx="20">
                  <c:v>33.333333333333329</c:v>
                </c:pt>
                <c:pt idx="21">
                  <c:v>22.857142857142858</c:v>
                </c:pt>
                <c:pt idx="22">
                  <c:v>9.2592592592592595</c:v>
                </c:pt>
                <c:pt idx="23">
                  <c:v>31.03448275862069</c:v>
                </c:pt>
                <c:pt idx="24">
                  <c:v>10.526315789473683</c:v>
                </c:pt>
                <c:pt idx="25">
                  <c:v>34.615384615384613</c:v>
                </c:pt>
                <c:pt idx="26">
                  <c:v>2.3255813953488373</c:v>
                </c:pt>
                <c:pt idx="27">
                  <c:v>21.951219512195124</c:v>
                </c:pt>
                <c:pt idx="28">
                  <c:v>38.461538461538467</c:v>
                </c:pt>
                <c:pt idx="29">
                  <c:v>60</c:v>
                </c:pt>
                <c:pt idx="30">
                  <c:v>63.157894736842103</c:v>
                </c:pt>
                <c:pt idx="31">
                  <c:v>100</c:v>
                </c:pt>
                <c:pt idx="32">
                  <c:v>74.074074074074076</c:v>
                </c:pt>
                <c:pt idx="33">
                  <c:v>69.565217391304344</c:v>
                </c:pt>
                <c:pt idx="34">
                  <c:v>63.157894736842103</c:v>
                </c:pt>
                <c:pt idx="35">
                  <c:v>54.166666666666664</c:v>
                </c:pt>
                <c:pt idx="36">
                  <c:v>47.058823529411761</c:v>
                </c:pt>
                <c:pt idx="37">
                  <c:v>85</c:v>
                </c:pt>
                <c:pt idx="38">
                  <c:v>82.35294117647058</c:v>
                </c:pt>
                <c:pt idx="39">
                  <c:v>35</c:v>
                </c:pt>
                <c:pt idx="40">
                  <c:v>45</c:v>
                </c:pt>
                <c:pt idx="41">
                  <c:v>61.904761904761905</c:v>
                </c:pt>
                <c:pt idx="42">
                  <c:v>60</c:v>
                </c:pt>
                <c:pt idx="43">
                  <c:v>88.888888888888886</c:v>
                </c:pt>
                <c:pt idx="44">
                  <c:v>65.384615384615387</c:v>
                </c:pt>
                <c:pt idx="45">
                  <c:v>95.348837209302332</c:v>
                </c:pt>
                <c:pt idx="46">
                  <c:v>43.902439024390247</c:v>
                </c:pt>
              </c:numCache>
            </c:numRef>
          </c:val>
        </c:ser>
        <c:dLbls>
          <c:showLegendKey val="0"/>
          <c:showVal val="0"/>
          <c:showCatName val="0"/>
          <c:showSerName val="0"/>
          <c:showPercent val="0"/>
          <c:showBubbleSize val="0"/>
        </c:dLbls>
        <c:gapWidth val="219"/>
        <c:overlap val="-27"/>
        <c:axId val="250842856"/>
        <c:axId val="250843248"/>
      </c:barChart>
      <c:catAx>
        <c:axId val="250842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vert="eaVert"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50843248"/>
        <c:crosses val="autoZero"/>
        <c:auto val="1"/>
        <c:lblAlgn val="ctr"/>
        <c:lblOffset val="100"/>
        <c:noMultiLvlLbl val="0"/>
      </c:catAx>
      <c:valAx>
        <c:axId val="25084324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0_);[Red]\(#,##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50842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0915C9-1ED0-4BA6-82AB-ABAE6562BA23}"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n-US"/>
        </a:p>
      </dgm:t>
    </dgm:pt>
    <dgm:pt modelId="{F3F63181-3ADA-4D62-A0BD-220C3C75D6D8}">
      <dgm:prSet phldrT="[テキスト]"/>
      <dgm:spPr/>
      <dgm:t>
        <a:bodyPr/>
        <a:lstStyle/>
        <a:p>
          <a:r>
            <a:rPr lang="ja-JP" altLang="en-US" dirty="0" smtClean="0"/>
            <a:t>人口減少</a:t>
          </a:r>
          <a:endParaRPr lang="en-US" dirty="0"/>
        </a:p>
      </dgm:t>
    </dgm:pt>
    <dgm:pt modelId="{4FCBE8DB-C265-4F56-9213-E19A1E467652}" type="parTrans" cxnId="{215447AD-CCC2-4994-A95C-4DB287D3B777}">
      <dgm:prSet/>
      <dgm:spPr/>
      <dgm:t>
        <a:bodyPr/>
        <a:lstStyle/>
        <a:p>
          <a:endParaRPr lang="en-US"/>
        </a:p>
      </dgm:t>
    </dgm:pt>
    <dgm:pt modelId="{B2D9ED08-C572-4A2F-B0CB-F4B1294768EA}" type="sibTrans" cxnId="{215447AD-CCC2-4994-A95C-4DB287D3B777}">
      <dgm:prSet/>
      <dgm:spPr/>
      <dgm:t>
        <a:bodyPr/>
        <a:lstStyle/>
        <a:p>
          <a:endParaRPr lang="en-US"/>
        </a:p>
      </dgm:t>
    </dgm:pt>
    <dgm:pt modelId="{091EBCB1-F297-4E9E-BE13-56A758A851B7}">
      <dgm:prSet phldrT="[テキスト]" custT="1"/>
      <dgm:spPr/>
      <dgm:t>
        <a:bodyPr/>
        <a:lstStyle/>
        <a:p>
          <a:r>
            <a:rPr lang="ja-JP" altLang="en-US" sz="3600" dirty="0" smtClean="0"/>
            <a:t>生活水準の低下</a:t>
          </a:r>
          <a:endParaRPr lang="en-US" sz="3600" dirty="0"/>
        </a:p>
      </dgm:t>
    </dgm:pt>
    <dgm:pt modelId="{57E87A3F-3AA4-4047-8E2A-1EC1997568AB}" type="parTrans" cxnId="{F5A2CE70-1A91-4654-8881-BA4120B5AB9D}">
      <dgm:prSet/>
      <dgm:spPr/>
      <dgm:t>
        <a:bodyPr/>
        <a:lstStyle/>
        <a:p>
          <a:endParaRPr lang="en-US"/>
        </a:p>
      </dgm:t>
    </dgm:pt>
    <dgm:pt modelId="{06683778-C339-4F88-BADB-B2CE82DF7402}" type="sibTrans" cxnId="{F5A2CE70-1A91-4654-8881-BA4120B5AB9D}">
      <dgm:prSet/>
      <dgm:spPr/>
      <dgm:t>
        <a:bodyPr/>
        <a:lstStyle/>
        <a:p>
          <a:endParaRPr lang="en-US"/>
        </a:p>
      </dgm:t>
    </dgm:pt>
    <dgm:pt modelId="{0EEE7366-1643-4EB1-A5E5-77DD8A2D5553}">
      <dgm:prSet phldrT="[テキスト]" custT="1"/>
      <dgm:spPr/>
      <dgm:t>
        <a:bodyPr/>
        <a:lstStyle/>
        <a:p>
          <a:r>
            <a:rPr lang="ja-JP" altLang="en-US" sz="3600" dirty="0" smtClean="0"/>
            <a:t>若者の呼び戻し</a:t>
          </a:r>
          <a:endParaRPr lang="en-US" sz="3600" dirty="0"/>
        </a:p>
      </dgm:t>
    </dgm:pt>
    <dgm:pt modelId="{D60BECD9-0CB3-4766-B790-D68DB505886E}" type="sibTrans" cxnId="{3D9C2BFA-3787-4FA0-8AC6-94CE6A5AAB84}">
      <dgm:prSet/>
      <dgm:spPr/>
      <dgm:t>
        <a:bodyPr/>
        <a:lstStyle/>
        <a:p>
          <a:endParaRPr lang="en-US"/>
        </a:p>
      </dgm:t>
    </dgm:pt>
    <dgm:pt modelId="{EEE982D5-D307-467D-A1B5-D1F73E56D687}" type="parTrans" cxnId="{3D9C2BFA-3787-4FA0-8AC6-94CE6A5AAB84}">
      <dgm:prSet/>
      <dgm:spPr/>
      <dgm:t>
        <a:bodyPr/>
        <a:lstStyle/>
        <a:p>
          <a:endParaRPr lang="en-US"/>
        </a:p>
      </dgm:t>
    </dgm:pt>
    <dgm:pt modelId="{D313758B-12B9-4664-B4F7-9AF318E9F367}">
      <dgm:prSet phldrT="[テキスト]" custT="1"/>
      <dgm:spPr/>
      <dgm:t>
        <a:bodyPr/>
        <a:lstStyle/>
        <a:p>
          <a:r>
            <a:rPr lang="ja-JP" altLang="en-US" sz="3600" dirty="0" smtClean="0"/>
            <a:t>継続的な資金調達</a:t>
          </a:r>
          <a:endParaRPr lang="en-US" sz="3600" dirty="0"/>
        </a:p>
      </dgm:t>
    </dgm:pt>
    <dgm:pt modelId="{60C4F1EB-19F3-457F-8C8D-8B761FF054FE}" type="parTrans" cxnId="{2DD4566B-7FCD-42C9-8ABD-3CB1CB4D3280}">
      <dgm:prSet/>
      <dgm:spPr/>
      <dgm:t>
        <a:bodyPr/>
        <a:lstStyle/>
        <a:p>
          <a:endParaRPr lang="en-US"/>
        </a:p>
      </dgm:t>
    </dgm:pt>
    <dgm:pt modelId="{2D0DC8CD-65C8-4AD2-AAD2-17014A9E712A}" type="sibTrans" cxnId="{2DD4566B-7FCD-42C9-8ABD-3CB1CB4D3280}">
      <dgm:prSet/>
      <dgm:spPr/>
      <dgm:t>
        <a:bodyPr/>
        <a:lstStyle/>
        <a:p>
          <a:endParaRPr lang="en-US"/>
        </a:p>
      </dgm:t>
    </dgm:pt>
    <dgm:pt modelId="{04ABE139-E193-455B-9F7A-AED7443CC1A2}" type="pres">
      <dgm:prSet presAssocID="{100915C9-1ED0-4BA6-82AB-ABAE6562BA23}" presName="Name0" presStyleCnt="0">
        <dgm:presLayoutVars>
          <dgm:dir/>
          <dgm:animLvl val="lvl"/>
          <dgm:resizeHandles/>
        </dgm:presLayoutVars>
      </dgm:prSet>
      <dgm:spPr/>
      <dgm:t>
        <a:bodyPr/>
        <a:lstStyle/>
        <a:p>
          <a:endParaRPr kumimoji="1" lang="ja-JP" altLang="en-US"/>
        </a:p>
      </dgm:t>
    </dgm:pt>
    <dgm:pt modelId="{704D950B-BDA2-415A-8910-72B484BE29E0}" type="pres">
      <dgm:prSet presAssocID="{F3F63181-3ADA-4D62-A0BD-220C3C75D6D8}" presName="linNode" presStyleCnt="0"/>
      <dgm:spPr/>
    </dgm:pt>
    <dgm:pt modelId="{B3EA2384-4E0A-46B2-9FEF-11D5466A0298}" type="pres">
      <dgm:prSet presAssocID="{F3F63181-3ADA-4D62-A0BD-220C3C75D6D8}" presName="parentShp" presStyleLbl="node1" presStyleIdx="0" presStyleCnt="1">
        <dgm:presLayoutVars>
          <dgm:bulletEnabled val="1"/>
        </dgm:presLayoutVars>
      </dgm:prSet>
      <dgm:spPr/>
      <dgm:t>
        <a:bodyPr/>
        <a:lstStyle/>
        <a:p>
          <a:endParaRPr kumimoji="1" lang="ja-JP" altLang="en-US"/>
        </a:p>
      </dgm:t>
    </dgm:pt>
    <dgm:pt modelId="{41246BDF-6CBC-431B-B7F7-A8ED6D1DF5C4}" type="pres">
      <dgm:prSet presAssocID="{F3F63181-3ADA-4D62-A0BD-220C3C75D6D8}" presName="childShp" presStyleLbl="bgAccFollowNode1" presStyleIdx="0" presStyleCnt="1" custScaleX="155556">
        <dgm:presLayoutVars>
          <dgm:bulletEnabled val="1"/>
        </dgm:presLayoutVars>
      </dgm:prSet>
      <dgm:spPr/>
      <dgm:t>
        <a:bodyPr/>
        <a:lstStyle/>
        <a:p>
          <a:endParaRPr lang="en-US"/>
        </a:p>
      </dgm:t>
    </dgm:pt>
  </dgm:ptLst>
  <dgm:cxnLst>
    <dgm:cxn modelId="{215447AD-CCC2-4994-A95C-4DB287D3B777}" srcId="{100915C9-1ED0-4BA6-82AB-ABAE6562BA23}" destId="{F3F63181-3ADA-4D62-A0BD-220C3C75D6D8}" srcOrd="0" destOrd="0" parTransId="{4FCBE8DB-C265-4F56-9213-E19A1E467652}" sibTransId="{B2D9ED08-C572-4A2F-B0CB-F4B1294768EA}"/>
    <dgm:cxn modelId="{F5A2CE70-1A91-4654-8881-BA4120B5AB9D}" srcId="{F3F63181-3ADA-4D62-A0BD-220C3C75D6D8}" destId="{091EBCB1-F297-4E9E-BE13-56A758A851B7}" srcOrd="0" destOrd="0" parTransId="{57E87A3F-3AA4-4047-8E2A-1EC1997568AB}" sibTransId="{06683778-C339-4F88-BADB-B2CE82DF7402}"/>
    <dgm:cxn modelId="{32A9F9E9-6039-4591-A79F-EE7A4FD47880}" type="presOf" srcId="{091EBCB1-F297-4E9E-BE13-56A758A851B7}" destId="{41246BDF-6CBC-431B-B7F7-A8ED6D1DF5C4}" srcOrd="0" destOrd="0" presId="urn:microsoft.com/office/officeart/2005/8/layout/vList6"/>
    <dgm:cxn modelId="{7868E7F0-A481-4345-AE08-3A7893A7DCA4}" type="presOf" srcId="{0EEE7366-1643-4EB1-A5E5-77DD8A2D5553}" destId="{41246BDF-6CBC-431B-B7F7-A8ED6D1DF5C4}" srcOrd="0" destOrd="1" presId="urn:microsoft.com/office/officeart/2005/8/layout/vList6"/>
    <dgm:cxn modelId="{2DD4566B-7FCD-42C9-8ABD-3CB1CB4D3280}" srcId="{F3F63181-3ADA-4D62-A0BD-220C3C75D6D8}" destId="{D313758B-12B9-4664-B4F7-9AF318E9F367}" srcOrd="2" destOrd="0" parTransId="{60C4F1EB-19F3-457F-8C8D-8B761FF054FE}" sibTransId="{2D0DC8CD-65C8-4AD2-AAD2-17014A9E712A}"/>
    <dgm:cxn modelId="{B16DADB0-0438-449C-B7A4-CB11C151FDF6}" type="presOf" srcId="{D313758B-12B9-4664-B4F7-9AF318E9F367}" destId="{41246BDF-6CBC-431B-B7F7-A8ED6D1DF5C4}" srcOrd="0" destOrd="2" presId="urn:microsoft.com/office/officeart/2005/8/layout/vList6"/>
    <dgm:cxn modelId="{A851F9E7-C206-4FBD-AA1D-348AF62EC44C}" type="presOf" srcId="{100915C9-1ED0-4BA6-82AB-ABAE6562BA23}" destId="{04ABE139-E193-455B-9F7A-AED7443CC1A2}" srcOrd="0" destOrd="0" presId="urn:microsoft.com/office/officeart/2005/8/layout/vList6"/>
    <dgm:cxn modelId="{3D9C2BFA-3787-4FA0-8AC6-94CE6A5AAB84}" srcId="{F3F63181-3ADA-4D62-A0BD-220C3C75D6D8}" destId="{0EEE7366-1643-4EB1-A5E5-77DD8A2D5553}" srcOrd="1" destOrd="0" parTransId="{EEE982D5-D307-467D-A1B5-D1F73E56D687}" sibTransId="{D60BECD9-0CB3-4766-B790-D68DB505886E}"/>
    <dgm:cxn modelId="{CC4916E9-8F8D-442F-8DC4-85FC6448B892}" type="presOf" srcId="{F3F63181-3ADA-4D62-A0BD-220C3C75D6D8}" destId="{B3EA2384-4E0A-46B2-9FEF-11D5466A0298}" srcOrd="0" destOrd="0" presId="urn:microsoft.com/office/officeart/2005/8/layout/vList6"/>
    <dgm:cxn modelId="{3D93BE54-F9FB-4BAC-819A-984637203387}" type="presParOf" srcId="{04ABE139-E193-455B-9F7A-AED7443CC1A2}" destId="{704D950B-BDA2-415A-8910-72B484BE29E0}" srcOrd="0" destOrd="0" presId="urn:microsoft.com/office/officeart/2005/8/layout/vList6"/>
    <dgm:cxn modelId="{B0626422-A6B3-4DE5-9455-C18DE94367B4}" type="presParOf" srcId="{704D950B-BDA2-415A-8910-72B484BE29E0}" destId="{B3EA2384-4E0A-46B2-9FEF-11D5466A0298}" srcOrd="0" destOrd="0" presId="urn:microsoft.com/office/officeart/2005/8/layout/vList6"/>
    <dgm:cxn modelId="{C871E8CD-FFCC-4D56-A338-B88CDDDDD56B}" type="presParOf" srcId="{704D950B-BDA2-415A-8910-72B484BE29E0}" destId="{41246BDF-6CBC-431B-B7F7-A8ED6D1DF5C4}"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18EF86-3F27-4DB7-98A6-8B8C97436B8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A23F5381-79AC-4519-A7ED-24C743B6E624}">
      <dgm:prSet phldrT="[テキスト]"/>
      <dgm:spPr/>
      <dgm:t>
        <a:bodyPr/>
        <a:lstStyle/>
        <a:p>
          <a:r>
            <a:rPr kumimoji="1" lang="ja-JP" altLang="en-US" dirty="0" smtClean="0"/>
            <a:t>①</a:t>
          </a:r>
          <a:r>
            <a:rPr kumimoji="1" lang="ja-JP" altLang="en-US" dirty="0" err="1" smtClean="0"/>
            <a:t>ゆる</a:t>
          </a:r>
          <a:r>
            <a:rPr kumimoji="1" lang="ja-JP" altLang="en-US" dirty="0" smtClean="0"/>
            <a:t>キャラの衰退</a:t>
          </a:r>
          <a:endParaRPr kumimoji="1" lang="ja-JP" altLang="en-US" dirty="0"/>
        </a:p>
      </dgm:t>
    </dgm:pt>
    <dgm:pt modelId="{093FBE52-9DB3-44D6-BE15-0339599AF19A}" type="parTrans" cxnId="{B03790BD-E059-4092-9F2F-61B3206376F9}">
      <dgm:prSet/>
      <dgm:spPr/>
      <dgm:t>
        <a:bodyPr/>
        <a:lstStyle/>
        <a:p>
          <a:endParaRPr kumimoji="1" lang="ja-JP" altLang="en-US"/>
        </a:p>
      </dgm:t>
    </dgm:pt>
    <dgm:pt modelId="{4077BBF1-F7E2-4793-85C0-D2E3757A05B2}" type="sibTrans" cxnId="{B03790BD-E059-4092-9F2F-61B3206376F9}">
      <dgm:prSet/>
      <dgm:spPr/>
      <dgm:t>
        <a:bodyPr/>
        <a:lstStyle/>
        <a:p>
          <a:endParaRPr kumimoji="1" lang="ja-JP" altLang="en-US"/>
        </a:p>
      </dgm:t>
    </dgm:pt>
    <dgm:pt modelId="{136F97F4-24EC-48D8-A2A8-98EE3D87707F}">
      <dgm:prSet phldrT="[テキスト]" custT="1"/>
      <dgm:spPr/>
      <dgm:t>
        <a:bodyPr/>
        <a:lstStyle/>
        <a:p>
          <a:r>
            <a:rPr kumimoji="1" lang="ja-JP" altLang="en-US" sz="2400" dirty="0" smtClean="0"/>
            <a:t>ご当地アイドルの増加</a:t>
          </a:r>
          <a:endParaRPr kumimoji="1" lang="ja-JP" altLang="en-US" sz="2400" dirty="0"/>
        </a:p>
      </dgm:t>
    </dgm:pt>
    <dgm:pt modelId="{1E557035-8B4E-4496-A9F3-0E1ABA6FA13D}" type="parTrans" cxnId="{D6B90DB7-14E5-4B08-8093-A550CC08C461}">
      <dgm:prSet/>
      <dgm:spPr/>
      <dgm:t>
        <a:bodyPr/>
        <a:lstStyle/>
        <a:p>
          <a:endParaRPr kumimoji="1" lang="ja-JP" altLang="en-US"/>
        </a:p>
      </dgm:t>
    </dgm:pt>
    <dgm:pt modelId="{12810C8E-97CF-4EA6-94DE-A9A78CD5563F}" type="sibTrans" cxnId="{D6B90DB7-14E5-4B08-8093-A550CC08C461}">
      <dgm:prSet/>
      <dgm:spPr/>
      <dgm:t>
        <a:bodyPr/>
        <a:lstStyle/>
        <a:p>
          <a:endParaRPr kumimoji="1" lang="ja-JP" altLang="en-US"/>
        </a:p>
      </dgm:t>
    </dgm:pt>
    <dgm:pt modelId="{C9F0A023-68CA-4FC5-8B05-3F62992D71A0}">
      <dgm:prSet phldrT="[テキスト]" custT="1"/>
      <dgm:spPr/>
      <dgm:t>
        <a:bodyPr/>
        <a:lstStyle/>
        <a:p>
          <a:r>
            <a:rPr kumimoji="1" lang="ja-JP" altLang="en-US" sz="2400" dirty="0" smtClean="0"/>
            <a:t>長期的な効果</a:t>
          </a:r>
          <a:endParaRPr kumimoji="1" lang="ja-JP" altLang="en-US" sz="2400" dirty="0"/>
        </a:p>
      </dgm:t>
    </dgm:pt>
    <dgm:pt modelId="{4AF8AF27-A94A-4A88-AF3B-978EB489FFC1}" type="parTrans" cxnId="{6F534912-E90C-483E-B6FB-A52D92AA415E}">
      <dgm:prSet/>
      <dgm:spPr/>
      <dgm:t>
        <a:bodyPr/>
        <a:lstStyle/>
        <a:p>
          <a:endParaRPr kumimoji="1" lang="ja-JP" altLang="en-US"/>
        </a:p>
      </dgm:t>
    </dgm:pt>
    <dgm:pt modelId="{8806D3FF-B81C-492A-BA83-17CDD836AD26}" type="sibTrans" cxnId="{6F534912-E90C-483E-B6FB-A52D92AA415E}">
      <dgm:prSet/>
      <dgm:spPr/>
      <dgm:t>
        <a:bodyPr/>
        <a:lstStyle/>
        <a:p>
          <a:endParaRPr kumimoji="1" lang="ja-JP" altLang="en-US"/>
        </a:p>
      </dgm:t>
    </dgm:pt>
    <dgm:pt modelId="{6DE5D0AD-16EB-4A6D-98B4-46C0F1516102}">
      <dgm:prSet phldrT="[テキスト]"/>
      <dgm:spPr/>
      <dgm:t>
        <a:bodyPr/>
        <a:lstStyle/>
        <a:p>
          <a:r>
            <a:rPr kumimoji="1" lang="ja-JP" altLang="en-US" dirty="0" smtClean="0"/>
            <a:t>③継続的なアイドル活動</a:t>
          </a:r>
          <a:endParaRPr kumimoji="1" lang="ja-JP" altLang="en-US" dirty="0"/>
        </a:p>
      </dgm:t>
    </dgm:pt>
    <dgm:pt modelId="{0838BBDC-7CAA-41CE-A661-16BE1C71EEE2}" type="sibTrans" cxnId="{9AD1246C-5F00-407B-B9B0-E4D3BF54333D}">
      <dgm:prSet/>
      <dgm:spPr/>
      <dgm:t>
        <a:bodyPr/>
        <a:lstStyle/>
        <a:p>
          <a:endParaRPr kumimoji="1" lang="ja-JP" altLang="en-US"/>
        </a:p>
      </dgm:t>
    </dgm:pt>
    <dgm:pt modelId="{2978179D-6B8F-43AF-872F-C7B8FEFF2292}" type="parTrans" cxnId="{9AD1246C-5F00-407B-B9B0-E4D3BF54333D}">
      <dgm:prSet/>
      <dgm:spPr/>
      <dgm:t>
        <a:bodyPr/>
        <a:lstStyle/>
        <a:p>
          <a:endParaRPr kumimoji="1" lang="ja-JP" altLang="en-US"/>
        </a:p>
      </dgm:t>
    </dgm:pt>
    <dgm:pt modelId="{24BD9051-E371-4C7F-9D68-38A47F80184A}">
      <dgm:prSet phldrT="[テキスト]" custT="1"/>
      <dgm:spPr/>
      <dgm:t>
        <a:bodyPr/>
        <a:lstStyle/>
        <a:p>
          <a:r>
            <a:rPr kumimoji="1" lang="ja-JP" altLang="en-US" sz="2400" dirty="0" smtClean="0"/>
            <a:t>なぜアイドルなのか</a:t>
          </a:r>
          <a:endParaRPr kumimoji="1" lang="ja-JP" altLang="en-US" sz="2400" dirty="0"/>
        </a:p>
      </dgm:t>
    </dgm:pt>
    <dgm:pt modelId="{34444E7B-016B-4C23-81F4-07A7CF508F63}" type="sibTrans" cxnId="{9206D69F-0793-4AD3-A921-782B8886A905}">
      <dgm:prSet/>
      <dgm:spPr/>
      <dgm:t>
        <a:bodyPr/>
        <a:lstStyle/>
        <a:p>
          <a:endParaRPr kumimoji="1" lang="ja-JP" altLang="en-US"/>
        </a:p>
      </dgm:t>
    </dgm:pt>
    <dgm:pt modelId="{655A0513-A36C-4D29-9D1B-7997C1206BEF}" type="parTrans" cxnId="{9206D69F-0793-4AD3-A921-782B8886A905}">
      <dgm:prSet/>
      <dgm:spPr/>
      <dgm:t>
        <a:bodyPr/>
        <a:lstStyle/>
        <a:p>
          <a:endParaRPr kumimoji="1" lang="ja-JP" altLang="en-US"/>
        </a:p>
      </dgm:t>
    </dgm:pt>
    <dgm:pt modelId="{070CECC1-05D5-421B-B79C-77E0AA6AACCC}">
      <dgm:prSet phldrT="[テキスト]"/>
      <dgm:spPr/>
      <dgm:t>
        <a:bodyPr/>
        <a:lstStyle/>
        <a:p>
          <a:r>
            <a:rPr kumimoji="1" lang="ja-JP" altLang="en-US" dirty="0" smtClean="0"/>
            <a:t>②アイドル活用</a:t>
          </a:r>
          <a:endParaRPr kumimoji="1" lang="ja-JP" altLang="en-US" dirty="0"/>
        </a:p>
      </dgm:t>
    </dgm:pt>
    <dgm:pt modelId="{92A5BD78-77DF-4718-BE0F-BBD40FB56E86}" type="sibTrans" cxnId="{DBF570AC-6938-47BC-BEC9-9D4ED3351CC7}">
      <dgm:prSet/>
      <dgm:spPr/>
      <dgm:t>
        <a:bodyPr/>
        <a:lstStyle/>
        <a:p>
          <a:endParaRPr kumimoji="1" lang="ja-JP" altLang="en-US"/>
        </a:p>
      </dgm:t>
    </dgm:pt>
    <dgm:pt modelId="{94C41E52-BA52-4CC3-B65D-00A5EB574B8F}" type="parTrans" cxnId="{DBF570AC-6938-47BC-BEC9-9D4ED3351CC7}">
      <dgm:prSet/>
      <dgm:spPr/>
      <dgm:t>
        <a:bodyPr/>
        <a:lstStyle/>
        <a:p>
          <a:endParaRPr kumimoji="1" lang="ja-JP" altLang="en-US"/>
        </a:p>
      </dgm:t>
    </dgm:pt>
    <dgm:pt modelId="{1BCCC4D2-C885-41AF-AC37-993408010BCD}" type="pres">
      <dgm:prSet presAssocID="{F518EF86-3F27-4DB7-98A6-8B8C97436B8C}" presName="linear" presStyleCnt="0">
        <dgm:presLayoutVars>
          <dgm:dir/>
          <dgm:animLvl val="lvl"/>
          <dgm:resizeHandles val="exact"/>
        </dgm:presLayoutVars>
      </dgm:prSet>
      <dgm:spPr/>
      <dgm:t>
        <a:bodyPr/>
        <a:lstStyle/>
        <a:p>
          <a:endParaRPr kumimoji="1" lang="ja-JP" altLang="en-US"/>
        </a:p>
      </dgm:t>
    </dgm:pt>
    <dgm:pt modelId="{C3692BB5-D30C-4293-AD0E-B92A52EA296A}" type="pres">
      <dgm:prSet presAssocID="{A23F5381-79AC-4519-A7ED-24C743B6E624}" presName="parentLin" presStyleCnt="0"/>
      <dgm:spPr/>
    </dgm:pt>
    <dgm:pt modelId="{E4F177EF-4DB7-4F2D-9AD8-E7EDADC3DD52}" type="pres">
      <dgm:prSet presAssocID="{A23F5381-79AC-4519-A7ED-24C743B6E624}" presName="parentLeftMargin" presStyleLbl="node1" presStyleIdx="0" presStyleCnt="3"/>
      <dgm:spPr/>
      <dgm:t>
        <a:bodyPr/>
        <a:lstStyle/>
        <a:p>
          <a:endParaRPr kumimoji="1" lang="ja-JP" altLang="en-US"/>
        </a:p>
      </dgm:t>
    </dgm:pt>
    <dgm:pt modelId="{50DBE35A-9391-40EB-8EEF-9DCED54ACF14}" type="pres">
      <dgm:prSet presAssocID="{A23F5381-79AC-4519-A7ED-24C743B6E624}" presName="parentText" presStyleLbl="node1" presStyleIdx="0" presStyleCnt="3" custLinFactNeighborY="-840">
        <dgm:presLayoutVars>
          <dgm:chMax val="0"/>
          <dgm:bulletEnabled val="1"/>
        </dgm:presLayoutVars>
      </dgm:prSet>
      <dgm:spPr/>
      <dgm:t>
        <a:bodyPr/>
        <a:lstStyle/>
        <a:p>
          <a:endParaRPr kumimoji="1" lang="ja-JP" altLang="en-US"/>
        </a:p>
      </dgm:t>
    </dgm:pt>
    <dgm:pt modelId="{9E375E5A-3F13-4CC8-987F-B82E2BC6F2AE}" type="pres">
      <dgm:prSet presAssocID="{A23F5381-79AC-4519-A7ED-24C743B6E624}" presName="negativeSpace" presStyleCnt="0"/>
      <dgm:spPr/>
    </dgm:pt>
    <dgm:pt modelId="{70311D35-49E8-4546-AE49-0F1CD6DFC2D2}" type="pres">
      <dgm:prSet presAssocID="{A23F5381-79AC-4519-A7ED-24C743B6E624}" presName="childText" presStyleLbl="conFgAcc1" presStyleIdx="0" presStyleCnt="3">
        <dgm:presLayoutVars>
          <dgm:bulletEnabled val="1"/>
        </dgm:presLayoutVars>
      </dgm:prSet>
      <dgm:spPr/>
      <dgm:t>
        <a:bodyPr/>
        <a:lstStyle/>
        <a:p>
          <a:endParaRPr kumimoji="1" lang="ja-JP" altLang="en-US"/>
        </a:p>
      </dgm:t>
    </dgm:pt>
    <dgm:pt modelId="{643F0DF4-C25C-4336-A860-4954340EADF7}" type="pres">
      <dgm:prSet presAssocID="{4077BBF1-F7E2-4793-85C0-D2E3757A05B2}" presName="spaceBetweenRectangles" presStyleCnt="0"/>
      <dgm:spPr/>
    </dgm:pt>
    <dgm:pt modelId="{7853181D-D57E-4AD9-9402-2465D1CB04D2}" type="pres">
      <dgm:prSet presAssocID="{070CECC1-05D5-421B-B79C-77E0AA6AACCC}" presName="parentLin" presStyleCnt="0"/>
      <dgm:spPr/>
    </dgm:pt>
    <dgm:pt modelId="{8FB68FD5-5995-44B9-8EDE-7449AD624EFC}" type="pres">
      <dgm:prSet presAssocID="{070CECC1-05D5-421B-B79C-77E0AA6AACCC}" presName="parentLeftMargin" presStyleLbl="node1" presStyleIdx="0" presStyleCnt="3"/>
      <dgm:spPr/>
      <dgm:t>
        <a:bodyPr/>
        <a:lstStyle/>
        <a:p>
          <a:endParaRPr kumimoji="1" lang="ja-JP" altLang="en-US"/>
        </a:p>
      </dgm:t>
    </dgm:pt>
    <dgm:pt modelId="{7D79C94D-207F-46A7-BE0C-EE8E6C2EF780}" type="pres">
      <dgm:prSet presAssocID="{070CECC1-05D5-421B-B79C-77E0AA6AACCC}" presName="parentText" presStyleLbl="node1" presStyleIdx="1" presStyleCnt="3">
        <dgm:presLayoutVars>
          <dgm:chMax val="0"/>
          <dgm:bulletEnabled val="1"/>
        </dgm:presLayoutVars>
      </dgm:prSet>
      <dgm:spPr/>
      <dgm:t>
        <a:bodyPr/>
        <a:lstStyle/>
        <a:p>
          <a:endParaRPr kumimoji="1" lang="ja-JP" altLang="en-US"/>
        </a:p>
      </dgm:t>
    </dgm:pt>
    <dgm:pt modelId="{77105627-CB01-41CC-AB48-DFDE8C40AC80}" type="pres">
      <dgm:prSet presAssocID="{070CECC1-05D5-421B-B79C-77E0AA6AACCC}" presName="negativeSpace" presStyleCnt="0"/>
      <dgm:spPr/>
    </dgm:pt>
    <dgm:pt modelId="{59D7BA3B-044D-4F29-9BEB-41D1A7C7EBDF}" type="pres">
      <dgm:prSet presAssocID="{070CECC1-05D5-421B-B79C-77E0AA6AACCC}" presName="childText" presStyleLbl="conFgAcc1" presStyleIdx="1" presStyleCnt="3">
        <dgm:presLayoutVars>
          <dgm:bulletEnabled val="1"/>
        </dgm:presLayoutVars>
      </dgm:prSet>
      <dgm:spPr/>
      <dgm:t>
        <a:bodyPr/>
        <a:lstStyle/>
        <a:p>
          <a:endParaRPr kumimoji="1" lang="ja-JP" altLang="en-US"/>
        </a:p>
      </dgm:t>
    </dgm:pt>
    <dgm:pt modelId="{9D43CC42-7BC3-40FA-800C-62924F14C594}" type="pres">
      <dgm:prSet presAssocID="{92A5BD78-77DF-4718-BE0F-BBD40FB56E86}" presName="spaceBetweenRectangles" presStyleCnt="0"/>
      <dgm:spPr/>
    </dgm:pt>
    <dgm:pt modelId="{E0D5AF56-8C3C-4C42-A056-1279CCF45720}" type="pres">
      <dgm:prSet presAssocID="{6DE5D0AD-16EB-4A6D-98B4-46C0F1516102}" presName="parentLin" presStyleCnt="0"/>
      <dgm:spPr/>
    </dgm:pt>
    <dgm:pt modelId="{7C0E0C6C-A3E5-48B5-AE1C-9CC6BD9D1FC3}" type="pres">
      <dgm:prSet presAssocID="{6DE5D0AD-16EB-4A6D-98B4-46C0F1516102}" presName="parentLeftMargin" presStyleLbl="node1" presStyleIdx="1" presStyleCnt="3"/>
      <dgm:spPr/>
      <dgm:t>
        <a:bodyPr/>
        <a:lstStyle/>
        <a:p>
          <a:endParaRPr kumimoji="1" lang="ja-JP" altLang="en-US"/>
        </a:p>
      </dgm:t>
    </dgm:pt>
    <dgm:pt modelId="{CB197CB3-B0C3-4895-AF1E-545B64CB3E97}" type="pres">
      <dgm:prSet presAssocID="{6DE5D0AD-16EB-4A6D-98B4-46C0F1516102}" presName="parentText" presStyleLbl="node1" presStyleIdx="2" presStyleCnt="3">
        <dgm:presLayoutVars>
          <dgm:chMax val="0"/>
          <dgm:bulletEnabled val="1"/>
        </dgm:presLayoutVars>
      </dgm:prSet>
      <dgm:spPr/>
      <dgm:t>
        <a:bodyPr/>
        <a:lstStyle/>
        <a:p>
          <a:endParaRPr kumimoji="1" lang="ja-JP" altLang="en-US"/>
        </a:p>
      </dgm:t>
    </dgm:pt>
    <dgm:pt modelId="{279F686D-8A4F-4E40-A0EC-7D21021E7573}" type="pres">
      <dgm:prSet presAssocID="{6DE5D0AD-16EB-4A6D-98B4-46C0F1516102}" presName="negativeSpace" presStyleCnt="0"/>
      <dgm:spPr/>
    </dgm:pt>
    <dgm:pt modelId="{28B07546-BDF6-4124-88EA-5BEDB656129B}" type="pres">
      <dgm:prSet presAssocID="{6DE5D0AD-16EB-4A6D-98B4-46C0F1516102}" presName="childText" presStyleLbl="conFgAcc1" presStyleIdx="2" presStyleCnt="3">
        <dgm:presLayoutVars>
          <dgm:bulletEnabled val="1"/>
        </dgm:presLayoutVars>
      </dgm:prSet>
      <dgm:spPr/>
      <dgm:t>
        <a:bodyPr/>
        <a:lstStyle/>
        <a:p>
          <a:endParaRPr kumimoji="1" lang="ja-JP" altLang="en-US"/>
        </a:p>
      </dgm:t>
    </dgm:pt>
  </dgm:ptLst>
  <dgm:cxnLst>
    <dgm:cxn modelId="{D6B90DB7-14E5-4B08-8093-A550CC08C461}" srcId="{A23F5381-79AC-4519-A7ED-24C743B6E624}" destId="{136F97F4-24EC-48D8-A2A8-98EE3D87707F}" srcOrd="0" destOrd="0" parTransId="{1E557035-8B4E-4496-A9F3-0E1ABA6FA13D}" sibTransId="{12810C8E-97CF-4EA6-94DE-A9A78CD5563F}"/>
    <dgm:cxn modelId="{B03790BD-E059-4092-9F2F-61B3206376F9}" srcId="{F518EF86-3F27-4DB7-98A6-8B8C97436B8C}" destId="{A23F5381-79AC-4519-A7ED-24C743B6E624}" srcOrd="0" destOrd="0" parTransId="{093FBE52-9DB3-44D6-BE15-0339599AF19A}" sibTransId="{4077BBF1-F7E2-4793-85C0-D2E3757A05B2}"/>
    <dgm:cxn modelId="{0415ADFE-FA21-4ACF-9DD4-AD593CAC3396}" type="presOf" srcId="{070CECC1-05D5-421B-B79C-77E0AA6AACCC}" destId="{7D79C94D-207F-46A7-BE0C-EE8E6C2EF780}" srcOrd="1" destOrd="0" presId="urn:microsoft.com/office/officeart/2005/8/layout/list1"/>
    <dgm:cxn modelId="{6F534912-E90C-483E-B6FB-A52D92AA415E}" srcId="{6DE5D0AD-16EB-4A6D-98B4-46C0F1516102}" destId="{C9F0A023-68CA-4FC5-8B05-3F62992D71A0}" srcOrd="0" destOrd="0" parTransId="{4AF8AF27-A94A-4A88-AF3B-978EB489FFC1}" sibTransId="{8806D3FF-B81C-492A-BA83-17CDD836AD26}"/>
    <dgm:cxn modelId="{9206D69F-0793-4AD3-A921-782B8886A905}" srcId="{070CECC1-05D5-421B-B79C-77E0AA6AACCC}" destId="{24BD9051-E371-4C7F-9D68-38A47F80184A}" srcOrd="0" destOrd="0" parTransId="{655A0513-A36C-4D29-9D1B-7997C1206BEF}" sibTransId="{34444E7B-016B-4C23-81F4-07A7CF508F63}"/>
    <dgm:cxn modelId="{FCB612DA-E572-44EF-9B6B-224EF3D44C58}" type="presOf" srcId="{A23F5381-79AC-4519-A7ED-24C743B6E624}" destId="{E4F177EF-4DB7-4F2D-9AD8-E7EDADC3DD52}" srcOrd="0" destOrd="0" presId="urn:microsoft.com/office/officeart/2005/8/layout/list1"/>
    <dgm:cxn modelId="{1FCB58E4-AF05-44F8-A7E0-8D61CA1D045A}" type="presOf" srcId="{F518EF86-3F27-4DB7-98A6-8B8C97436B8C}" destId="{1BCCC4D2-C885-41AF-AC37-993408010BCD}" srcOrd="0" destOrd="0" presId="urn:microsoft.com/office/officeart/2005/8/layout/list1"/>
    <dgm:cxn modelId="{4B46F35D-565C-40E1-9E48-EEF9069725C2}" type="presOf" srcId="{070CECC1-05D5-421B-B79C-77E0AA6AACCC}" destId="{8FB68FD5-5995-44B9-8EDE-7449AD624EFC}" srcOrd="0" destOrd="0" presId="urn:microsoft.com/office/officeart/2005/8/layout/list1"/>
    <dgm:cxn modelId="{20569C47-56CB-4F32-9DF6-512FB0E8F3D3}" type="presOf" srcId="{24BD9051-E371-4C7F-9D68-38A47F80184A}" destId="{59D7BA3B-044D-4F29-9BEB-41D1A7C7EBDF}" srcOrd="0" destOrd="0" presId="urn:microsoft.com/office/officeart/2005/8/layout/list1"/>
    <dgm:cxn modelId="{5C09BE48-9196-41B7-8AE5-363F07493327}" type="presOf" srcId="{6DE5D0AD-16EB-4A6D-98B4-46C0F1516102}" destId="{7C0E0C6C-A3E5-48B5-AE1C-9CC6BD9D1FC3}" srcOrd="0" destOrd="0" presId="urn:microsoft.com/office/officeart/2005/8/layout/list1"/>
    <dgm:cxn modelId="{06FCAC38-3849-4A46-B58A-71309EE20E31}" type="presOf" srcId="{6DE5D0AD-16EB-4A6D-98B4-46C0F1516102}" destId="{CB197CB3-B0C3-4895-AF1E-545B64CB3E97}" srcOrd="1" destOrd="0" presId="urn:microsoft.com/office/officeart/2005/8/layout/list1"/>
    <dgm:cxn modelId="{9AD1246C-5F00-407B-B9B0-E4D3BF54333D}" srcId="{F518EF86-3F27-4DB7-98A6-8B8C97436B8C}" destId="{6DE5D0AD-16EB-4A6D-98B4-46C0F1516102}" srcOrd="2" destOrd="0" parTransId="{2978179D-6B8F-43AF-872F-C7B8FEFF2292}" sibTransId="{0838BBDC-7CAA-41CE-A661-16BE1C71EEE2}"/>
    <dgm:cxn modelId="{4A32D019-2DFD-4718-8792-422641C04694}" type="presOf" srcId="{A23F5381-79AC-4519-A7ED-24C743B6E624}" destId="{50DBE35A-9391-40EB-8EEF-9DCED54ACF14}" srcOrd="1" destOrd="0" presId="urn:microsoft.com/office/officeart/2005/8/layout/list1"/>
    <dgm:cxn modelId="{DBF570AC-6938-47BC-BEC9-9D4ED3351CC7}" srcId="{F518EF86-3F27-4DB7-98A6-8B8C97436B8C}" destId="{070CECC1-05D5-421B-B79C-77E0AA6AACCC}" srcOrd="1" destOrd="0" parTransId="{94C41E52-BA52-4CC3-B65D-00A5EB574B8F}" sibTransId="{92A5BD78-77DF-4718-BE0F-BBD40FB56E86}"/>
    <dgm:cxn modelId="{0480141F-A0B9-4EE4-B50A-0731C5E4A746}" type="presOf" srcId="{C9F0A023-68CA-4FC5-8B05-3F62992D71A0}" destId="{28B07546-BDF6-4124-88EA-5BEDB656129B}" srcOrd="0" destOrd="0" presId="urn:microsoft.com/office/officeart/2005/8/layout/list1"/>
    <dgm:cxn modelId="{EB7BC818-C7B8-4D10-A917-20F7BFCF9888}" type="presOf" srcId="{136F97F4-24EC-48D8-A2A8-98EE3D87707F}" destId="{70311D35-49E8-4546-AE49-0F1CD6DFC2D2}" srcOrd="0" destOrd="0" presId="urn:microsoft.com/office/officeart/2005/8/layout/list1"/>
    <dgm:cxn modelId="{5852CB3B-F6B0-4392-9806-2FE3D32479E9}" type="presParOf" srcId="{1BCCC4D2-C885-41AF-AC37-993408010BCD}" destId="{C3692BB5-D30C-4293-AD0E-B92A52EA296A}" srcOrd="0" destOrd="0" presId="urn:microsoft.com/office/officeart/2005/8/layout/list1"/>
    <dgm:cxn modelId="{85214E95-D6CA-4A77-9B3F-667760C244AD}" type="presParOf" srcId="{C3692BB5-D30C-4293-AD0E-B92A52EA296A}" destId="{E4F177EF-4DB7-4F2D-9AD8-E7EDADC3DD52}" srcOrd="0" destOrd="0" presId="urn:microsoft.com/office/officeart/2005/8/layout/list1"/>
    <dgm:cxn modelId="{B2C949ED-BB49-4B46-B1C9-04787C88EF7E}" type="presParOf" srcId="{C3692BB5-D30C-4293-AD0E-B92A52EA296A}" destId="{50DBE35A-9391-40EB-8EEF-9DCED54ACF14}" srcOrd="1" destOrd="0" presId="urn:microsoft.com/office/officeart/2005/8/layout/list1"/>
    <dgm:cxn modelId="{B6976A50-4080-46F1-B205-9A0ED74C66F6}" type="presParOf" srcId="{1BCCC4D2-C885-41AF-AC37-993408010BCD}" destId="{9E375E5A-3F13-4CC8-987F-B82E2BC6F2AE}" srcOrd="1" destOrd="0" presId="urn:microsoft.com/office/officeart/2005/8/layout/list1"/>
    <dgm:cxn modelId="{B4A20AEF-A0D5-42F4-96AE-0D7B4A8E6B7C}" type="presParOf" srcId="{1BCCC4D2-C885-41AF-AC37-993408010BCD}" destId="{70311D35-49E8-4546-AE49-0F1CD6DFC2D2}" srcOrd="2" destOrd="0" presId="urn:microsoft.com/office/officeart/2005/8/layout/list1"/>
    <dgm:cxn modelId="{C366E866-3D05-4091-B8FD-F87458DAB4BD}" type="presParOf" srcId="{1BCCC4D2-C885-41AF-AC37-993408010BCD}" destId="{643F0DF4-C25C-4336-A860-4954340EADF7}" srcOrd="3" destOrd="0" presId="urn:microsoft.com/office/officeart/2005/8/layout/list1"/>
    <dgm:cxn modelId="{5558098C-2985-483A-8B70-01CBFCB99714}" type="presParOf" srcId="{1BCCC4D2-C885-41AF-AC37-993408010BCD}" destId="{7853181D-D57E-4AD9-9402-2465D1CB04D2}" srcOrd="4" destOrd="0" presId="urn:microsoft.com/office/officeart/2005/8/layout/list1"/>
    <dgm:cxn modelId="{E8CBE583-B593-4BA0-BE7F-5853BB738EAF}" type="presParOf" srcId="{7853181D-D57E-4AD9-9402-2465D1CB04D2}" destId="{8FB68FD5-5995-44B9-8EDE-7449AD624EFC}" srcOrd="0" destOrd="0" presId="urn:microsoft.com/office/officeart/2005/8/layout/list1"/>
    <dgm:cxn modelId="{C50C9D4C-FAB4-4E9E-89B9-7C6681596B54}" type="presParOf" srcId="{7853181D-D57E-4AD9-9402-2465D1CB04D2}" destId="{7D79C94D-207F-46A7-BE0C-EE8E6C2EF780}" srcOrd="1" destOrd="0" presId="urn:microsoft.com/office/officeart/2005/8/layout/list1"/>
    <dgm:cxn modelId="{A5C02BA0-AF42-4A5E-BA9F-FBC6325BA6B9}" type="presParOf" srcId="{1BCCC4D2-C885-41AF-AC37-993408010BCD}" destId="{77105627-CB01-41CC-AB48-DFDE8C40AC80}" srcOrd="5" destOrd="0" presId="urn:microsoft.com/office/officeart/2005/8/layout/list1"/>
    <dgm:cxn modelId="{3CD737EF-1BF2-46C1-9ECB-174D874A4CE5}" type="presParOf" srcId="{1BCCC4D2-C885-41AF-AC37-993408010BCD}" destId="{59D7BA3B-044D-4F29-9BEB-41D1A7C7EBDF}" srcOrd="6" destOrd="0" presId="urn:microsoft.com/office/officeart/2005/8/layout/list1"/>
    <dgm:cxn modelId="{FCF8FF35-1BEC-408D-A7AC-0E3E759061E1}" type="presParOf" srcId="{1BCCC4D2-C885-41AF-AC37-993408010BCD}" destId="{9D43CC42-7BC3-40FA-800C-62924F14C594}" srcOrd="7" destOrd="0" presId="urn:microsoft.com/office/officeart/2005/8/layout/list1"/>
    <dgm:cxn modelId="{A495E0F5-8FE1-4653-9D4D-7C01F8F27635}" type="presParOf" srcId="{1BCCC4D2-C885-41AF-AC37-993408010BCD}" destId="{E0D5AF56-8C3C-4C42-A056-1279CCF45720}" srcOrd="8" destOrd="0" presId="urn:microsoft.com/office/officeart/2005/8/layout/list1"/>
    <dgm:cxn modelId="{542AC04D-4A9B-452F-BEB7-25178F82576F}" type="presParOf" srcId="{E0D5AF56-8C3C-4C42-A056-1279CCF45720}" destId="{7C0E0C6C-A3E5-48B5-AE1C-9CC6BD9D1FC3}" srcOrd="0" destOrd="0" presId="urn:microsoft.com/office/officeart/2005/8/layout/list1"/>
    <dgm:cxn modelId="{C5970C55-7082-42BC-8029-1937FFEEDFD3}" type="presParOf" srcId="{E0D5AF56-8C3C-4C42-A056-1279CCF45720}" destId="{CB197CB3-B0C3-4895-AF1E-545B64CB3E97}" srcOrd="1" destOrd="0" presId="urn:microsoft.com/office/officeart/2005/8/layout/list1"/>
    <dgm:cxn modelId="{1231C7A2-2004-446A-BBC9-1D2DE8DE7B8C}" type="presParOf" srcId="{1BCCC4D2-C885-41AF-AC37-993408010BCD}" destId="{279F686D-8A4F-4E40-A0EC-7D21021E7573}" srcOrd="9" destOrd="0" presId="urn:microsoft.com/office/officeart/2005/8/layout/list1"/>
    <dgm:cxn modelId="{40394F7D-AE9A-4E9C-8CEC-FAA30FB04C53}" type="presParOf" srcId="{1BCCC4D2-C885-41AF-AC37-993408010BCD}" destId="{28B07546-BDF6-4124-88EA-5BEDB656129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DCF0D1-D240-4196-80FA-E6125C2607B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kumimoji="1" lang="ja-JP" altLang="en-US"/>
        </a:p>
      </dgm:t>
    </dgm:pt>
    <dgm:pt modelId="{2F70350A-E43E-4378-A52D-836794E55636}">
      <dgm:prSet phldrT="[テキスト]"/>
      <dgm:spPr/>
      <dgm:t>
        <a:bodyPr/>
        <a:lstStyle/>
        <a:p>
          <a:r>
            <a:rPr kumimoji="1" lang="ja-JP" altLang="en-US" dirty="0" smtClean="0"/>
            <a:t>綺麗で少数</a:t>
          </a:r>
          <a:endParaRPr kumimoji="1" lang="ja-JP" altLang="en-US" dirty="0"/>
        </a:p>
      </dgm:t>
    </dgm:pt>
    <dgm:pt modelId="{C56F91AE-A2D3-4E1F-A780-45A48590ED2A}" type="parTrans" cxnId="{EC537F51-EB8E-471F-91BA-92938FE49991}">
      <dgm:prSet/>
      <dgm:spPr/>
      <dgm:t>
        <a:bodyPr/>
        <a:lstStyle/>
        <a:p>
          <a:endParaRPr kumimoji="1" lang="ja-JP" altLang="en-US"/>
        </a:p>
      </dgm:t>
    </dgm:pt>
    <dgm:pt modelId="{142165DF-F55D-4894-8C52-8F37C891110D}" type="sibTrans" cxnId="{EC537F51-EB8E-471F-91BA-92938FE49991}">
      <dgm:prSet/>
      <dgm:spPr/>
      <dgm:t>
        <a:bodyPr/>
        <a:lstStyle/>
        <a:p>
          <a:endParaRPr kumimoji="1" lang="ja-JP" altLang="en-US"/>
        </a:p>
      </dgm:t>
    </dgm:pt>
    <dgm:pt modelId="{64DA2841-DB26-47D6-B6A4-359FE8656F0A}">
      <dgm:prSet phldrT="[テキスト]"/>
      <dgm:spPr/>
      <dgm:t>
        <a:bodyPr/>
        <a:lstStyle/>
        <a:p>
          <a:r>
            <a:rPr kumimoji="1" lang="ja-JP" altLang="en-US" dirty="0" smtClean="0"/>
            <a:t>美空ひばり</a:t>
          </a:r>
          <a:endParaRPr kumimoji="1" lang="ja-JP" altLang="en-US" dirty="0"/>
        </a:p>
      </dgm:t>
    </dgm:pt>
    <dgm:pt modelId="{C29A7E4B-1B00-476B-953A-6877C4F02F8C}" type="parTrans" cxnId="{82B9D132-D978-446B-9460-32465DA6F0B6}">
      <dgm:prSet/>
      <dgm:spPr/>
      <dgm:t>
        <a:bodyPr/>
        <a:lstStyle/>
        <a:p>
          <a:endParaRPr kumimoji="1" lang="ja-JP" altLang="en-US"/>
        </a:p>
      </dgm:t>
    </dgm:pt>
    <dgm:pt modelId="{00D26DF3-73E2-4A33-821A-574ABD3AF0D4}" type="sibTrans" cxnId="{82B9D132-D978-446B-9460-32465DA6F0B6}">
      <dgm:prSet/>
      <dgm:spPr/>
      <dgm:t>
        <a:bodyPr/>
        <a:lstStyle/>
        <a:p>
          <a:endParaRPr kumimoji="1" lang="ja-JP" altLang="en-US"/>
        </a:p>
      </dgm:t>
    </dgm:pt>
    <dgm:pt modelId="{6ABABC54-13DD-426A-9A70-B4BD1BAD8E0E}">
      <dgm:prSet phldrT="[テキスト]"/>
      <dgm:spPr/>
      <dgm:t>
        <a:bodyPr/>
        <a:lstStyle/>
        <a:p>
          <a:r>
            <a:rPr kumimoji="1" lang="ja-JP" altLang="en-US" dirty="0" smtClean="0"/>
            <a:t>可愛くて少数</a:t>
          </a:r>
          <a:endParaRPr kumimoji="1" lang="ja-JP" altLang="en-US" dirty="0"/>
        </a:p>
      </dgm:t>
    </dgm:pt>
    <dgm:pt modelId="{4B84879C-7334-4C68-B460-6D577D792DAE}" type="parTrans" cxnId="{CAE5D861-DE5D-4386-9723-B53C85772C12}">
      <dgm:prSet/>
      <dgm:spPr/>
      <dgm:t>
        <a:bodyPr/>
        <a:lstStyle/>
        <a:p>
          <a:endParaRPr kumimoji="1" lang="ja-JP" altLang="en-US"/>
        </a:p>
      </dgm:t>
    </dgm:pt>
    <dgm:pt modelId="{749C5F15-253F-470A-A819-D0CAEA65A901}" type="sibTrans" cxnId="{CAE5D861-DE5D-4386-9723-B53C85772C12}">
      <dgm:prSet/>
      <dgm:spPr/>
      <dgm:t>
        <a:bodyPr/>
        <a:lstStyle/>
        <a:p>
          <a:endParaRPr kumimoji="1" lang="ja-JP" altLang="en-US"/>
        </a:p>
      </dgm:t>
    </dgm:pt>
    <dgm:pt modelId="{13845FD0-41CC-4C04-B0D7-4C8C434DA252}">
      <dgm:prSet phldrT="[テキスト]"/>
      <dgm:spPr/>
      <dgm:t>
        <a:bodyPr/>
        <a:lstStyle/>
        <a:p>
          <a:r>
            <a:rPr kumimoji="1" lang="ja-JP" altLang="en-US" dirty="0" smtClean="0"/>
            <a:t>江利チエミ</a:t>
          </a:r>
          <a:endParaRPr kumimoji="1" lang="ja-JP" altLang="en-US" dirty="0"/>
        </a:p>
      </dgm:t>
    </dgm:pt>
    <dgm:pt modelId="{15A67319-2588-4ACF-9261-A80A7EDFAA4B}" type="parTrans" cxnId="{FE7B757F-1AB1-4524-BF89-BD5AD21C2425}">
      <dgm:prSet/>
      <dgm:spPr/>
      <dgm:t>
        <a:bodyPr/>
        <a:lstStyle/>
        <a:p>
          <a:endParaRPr kumimoji="1" lang="ja-JP" altLang="en-US"/>
        </a:p>
      </dgm:t>
    </dgm:pt>
    <dgm:pt modelId="{DD257DE0-9147-4AF5-9485-7852A5C3FF31}" type="sibTrans" cxnId="{FE7B757F-1AB1-4524-BF89-BD5AD21C2425}">
      <dgm:prSet/>
      <dgm:spPr/>
      <dgm:t>
        <a:bodyPr/>
        <a:lstStyle/>
        <a:p>
          <a:endParaRPr kumimoji="1" lang="ja-JP" altLang="en-US"/>
        </a:p>
      </dgm:t>
    </dgm:pt>
    <dgm:pt modelId="{87C2D71F-5B5A-405E-A2A0-51FBC3B8818E}">
      <dgm:prSet phldrT="[テキスト]"/>
      <dgm:spPr/>
      <dgm:t>
        <a:bodyPr/>
        <a:lstStyle/>
        <a:p>
          <a:r>
            <a:rPr kumimoji="1" lang="ja-JP" altLang="en-US" dirty="0" smtClean="0"/>
            <a:t>吉永小百合</a:t>
          </a:r>
          <a:endParaRPr kumimoji="1" lang="ja-JP" altLang="en-US" dirty="0"/>
        </a:p>
      </dgm:t>
    </dgm:pt>
    <dgm:pt modelId="{4F9BEABF-9047-480E-A5B2-47C05F7BCDE5}" type="parTrans" cxnId="{1D636336-CCB5-43B6-9B58-66D07DF8EDE9}">
      <dgm:prSet/>
      <dgm:spPr/>
      <dgm:t>
        <a:bodyPr/>
        <a:lstStyle/>
        <a:p>
          <a:endParaRPr kumimoji="1" lang="ja-JP" altLang="en-US"/>
        </a:p>
      </dgm:t>
    </dgm:pt>
    <dgm:pt modelId="{6FEB4FBC-8161-4E63-9F75-A1F28C58C9E2}" type="sibTrans" cxnId="{1D636336-CCB5-43B6-9B58-66D07DF8EDE9}">
      <dgm:prSet/>
      <dgm:spPr/>
      <dgm:t>
        <a:bodyPr/>
        <a:lstStyle/>
        <a:p>
          <a:endParaRPr kumimoji="1" lang="ja-JP" altLang="en-US"/>
        </a:p>
      </dgm:t>
    </dgm:pt>
    <dgm:pt modelId="{2C690BBA-17A1-4BD6-B492-636C4452290A}">
      <dgm:prSet phldrT="[テキスト]"/>
      <dgm:spPr/>
      <dgm:t>
        <a:bodyPr/>
        <a:lstStyle/>
        <a:p>
          <a:r>
            <a:rPr kumimoji="1" lang="ja-JP" altLang="en-US" dirty="0" smtClean="0"/>
            <a:t>タレントアイドル</a:t>
          </a:r>
          <a:endParaRPr kumimoji="1" lang="ja-JP" altLang="en-US" dirty="0"/>
        </a:p>
      </dgm:t>
    </dgm:pt>
    <dgm:pt modelId="{F5806DA6-C40B-4207-B617-BE44BC621B3A}" type="parTrans" cxnId="{B1D1A97F-E374-4374-98AD-8A23211FD91D}">
      <dgm:prSet/>
      <dgm:spPr/>
      <dgm:t>
        <a:bodyPr/>
        <a:lstStyle/>
        <a:p>
          <a:endParaRPr kumimoji="1" lang="ja-JP" altLang="en-US"/>
        </a:p>
      </dgm:t>
    </dgm:pt>
    <dgm:pt modelId="{88240E1B-7FE1-4533-92F0-66F83B83ABC6}" type="sibTrans" cxnId="{B1D1A97F-E374-4374-98AD-8A23211FD91D}">
      <dgm:prSet/>
      <dgm:spPr/>
      <dgm:t>
        <a:bodyPr/>
        <a:lstStyle/>
        <a:p>
          <a:endParaRPr kumimoji="1" lang="ja-JP" altLang="en-US"/>
        </a:p>
      </dgm:t>
    </dgm:pt>
    <dgm:pt modelId="{C9CAC30F-9976-48D7-BE1A-AA52651CCE2A}">
      <dgm:prSet phldrT="[テキスト]"/>
      <dgm:spPr/>
      <dgm:t>
        <a:bodyPr/>
        <a:lstStyle/>
        <a:p>
          <a:r>
            <a:rPr kumimoji="1" lang="ja-JP" altLang="en-US" dirty="0" smtClean="0"/>
            <a:t>山口百恵</a:t>
          </a:r>
          <a:endParaRPr kumimoji="1" lang="ja-JP" altLang="en-US" dirty="0"/>
        </a:p>
      </dgm:t>
    </dgm:pt>
    <dgm:pt modelId="{BDD4D10C-4C03-44A5-BDB4-B8FE8DCF4FE4}" type="parTrans" cxnId="{0C2416EA-69F6-4DBE-AF4A-CEAFF7726DCC}">
      <dgm:prSet/>
      <dgm:spPr/>
      <dgm:t>
        <a:bodyPr/>
        <a:lstStyle/>
        <a:p>
          <a:endParaRPr kumimoji="1" lang="ja-JP" altLang="en-US"/>
        </a:p>
      </dgm:t>
    </dgm:pt>
    <dgm:pt modelId="{E45C4180-2136-4F85-B1A2-71DB44E643E1}" type="sibTrans" cxnId="{0C2416EA-69F6-4DBE-AF4A-CEAFF7726DCC}">
      <dgm:prSet/>
      <dgm:spPr/>
      <dgm:t>
        <a:bodyPr/>
        <a:lstStyle/>
        <a:p>
          <a:endParaRPr kumimoji="1" lang="ja-JP" altLang="en-US"/>
        </a:p>
      </dgm:t>
    </dgm:pt>
    <dgm:pt modelId="{6BC50BF6-B6C7-46C6-8B9C-6F3B4247CB02}">
      <dgm:prSet phldrT="[テキスト]"/>
      <dgm:spPr/>
      <dgm:t>
        <a:bodyPr/>
        <a:lstStyle/>
        <a:p>
          <a:r>
            <a:rPr kumimoji="1" lang="ja-JP" altLang="en-US" dirty="0" smtClean="0"/>
            <a:t>会えるアイドル</a:t>
          </a:r>
          <a:endParaRPr kumimoji="1" lang="ja-JP" altLang="en-US" dirty="0"/>
        </a:p>
      </dgm:t>
    </dgm:pt>
    <dgm:pt modelId="{0084CFC9-CE54-440D-A34B-522C76028B17}" type="parTrans" cxnId="{2DF0ACE7-A7D3-47E4-9C79-ED25EAED79E0}">
      <dgm:prSet/>
      <dgm:spPr/>
      <dgm:t>
        <a:bodyPr/>
        <a:lstStyle/>
        <a:p>
          <a:endParaRPr kumimoji="1" lang="ja-JP" altLang="en-US"/>
        </a:p>
      </dgm:t>
    </dgm:pt>
    <dgm:pt modelId="{A38A5213-8D29-4E35-B247-3845CE5104CF}" type="sibTrans" cxnId="{2DF0ACE7-A7D3-47E4-9C79-ED25EAED79E0}">
      <dgm:prSet/>
      <dgm:spPr/>
      <dgm:t>
        <a:bodyPr/>
        <a:lstStyle/>
        <a:p>
          <a:endParaRPr kumimoji="1" lang="ja-JP" altLang="en-US"/>
        </a:p>
      </dgm:t>
    </dgm:pt>
    <dgm:pt modelId="{BAC47B67-10D1-4B2A-AFF1-8996AF6CA7F7}">
      <dgm:prSet phldrT="[テキスト]"/>
      <dgm:spPr/>
      <dgm:t>
        <a:bodyPr/>
        <a:lstStyle/>
        <a:p>
          <a:r>
            <a:rPr kumimoji="1" lang="en-US" altLang="ja-JP" dirty="0" smtClean="0"/>
            <a:t>AKB48</a:t>
          </a:r>
          <a:endParaRPr kumimoji="1" lang="ja-JP" altLang="en-US" dirty="0"/>
        </a:p>
      </dgm:t>
    </dgm:pt>
    <dgm:pt modelId="{307EF348-5253-4DF6-A677-BE4CF07A2AA3}" type="parTrans" cxnId="{38333157-740B-4320-9024-FC9EF8031AFB}">
      <dgm:prSet/>
      <dgm:spPr/>
      <dgm:t>
        <a:bodyPr/>
        <a:lstStyle/>
        <a:p>
          <a:endParaRPr kumimoji="1" lang="ja-JP" altLang="en-US"/>
        </a:p>
      </dgm:t>
    </dgm:pt>
    <dgm:pt modelId="{73A8CD0C-9079-4D00-BE39-EA8AC9A38907}" type="sibTrans" cxnId="{38333157-740B-4320-9024-FC9EF8031AFB}">
      <dgm:prSet/>
      <dgm:spPr/>
      <dgm:t>
        <a:bodyPr/>
        <a:lstStyle/>
        <a:p>
          <a:endParaRPr kumimoji="1" lang="ja-JP" altLang="en-US"/>
        </a:p>
      </dgm:t>
    </dgm:pt>
    <dgm:pt modelId="{91D98651-57A8-4565-9BE4-EEB4CFC587EA}">
      <dgm:prSet phldrT="[テキスト]"/>
      <dgm:spPr/>
      <dgm:t>
        <a:bodyPr/>
        <a:lstStyle/>
        <a:p>
          <a:r>
            <a:rPr kumimoji="1" lang="ja-JP" altLang="en-US" dirty="0" smtClean="0"/>
            <a:t>身近なアイドル</a:t>
          </a:r>
          <a:endParaRPr kumimoji="1" lang="ja-JP" altLang="en-US" dirty="0"/>
        </a:p>
      </dgm:t>
    </dgm:pt>
    <dgm:pt modelId="{836CF77D-F54C-4A1F-8CD3-A6571C2535F3}" type="parTrans" cxnId="{1BD5589D-9E13-4BFB-B782-854A190390FB}">
      <dgm:prSet/>
      <dgm:spPr/>
      <dgm:t>
        <a:bodyPr/>
        <a:lstStyle/>
        <a:p>
          <a:endParaRPr kumimoji="1" lang="ja-JP" altLang="en-US"/>
        </a:p>
      </dgm:t>
    </dgm:pt>
    <dgm:pt modelId="{0823E196-698B-4B0E-8957-110053E2C575}" type="sibTrans" cxnId="{1BD5589D-9E13-4BFB-B782-854A190390FB}">
      <dgm:prSet/>
      <dgm:spPr/>
      <dgm:t>
        <a:bodyPr/>
        <a:lstStyle/>
        <a:p>
          <a:endParaRPr kumimoji="1" lang="ja-JP" altLang="en-US"/>
        </a:p>
      </dgm:t>
    </dgm:pt>
    <dgm:pt modelId="{EE3FB975-C9AB-4165-89A1-8D331A6CDEE5}">
      <dgm:prSet phldrT="[テキスト]"/>
      <dgm:spPr/>
      <dgm:t>
        <a:bodyPr/>
        <a:lstStyle/>
        <a:p>
          <a:r>
            <a:rPr kumimoji="1" lang="en-US" altLang="ja-JP" dirty="0" err="1" smtClean="0"/>
            <a:t>Negicco</a:t>
          </a:r>
          <a:endParaRPr kumimoji="1" lang="ja-JP" altLang="en-US" dirty="0"/>
        </a:p>
      </dgm:t>
    </dgm:pt>
    <dgm:pt modelId="{50971A83-0205-415D-91B6-B73A027B96D5}" type="parTrans" cxnId="{46875491-22C0-4852-8C1B-F86077629906}">
      <dgm:prSet/>
      <dgm:spPr/>
      <dgm:t>
        <a:bodyPr/>
        <a:lstStyle/>
        <a:p>
          <a:endParaRPr kumimoji="1" lang="ja-JP" altLang="en-US"/>
        </a:p>
      </dgm:t>
    </dgm:pt>
    <dgm:pt modelId="{D84B1F46-C645-4F8D-A18A-61EFD17DB873}" type="sibTrans" cxnId="{46875491-22C0-4852-8C1B-F86077629906}">
      <dgm:prSet/>
      <dgm:spPr/>
      <dgm:t>
        <a:bodyPr/>
        <a:lstStyle/>
        <a:p>
          <a:endParaRPr kumimoji="1" lang="ja-JP" altLang="en-US"/>
        </a:p>
      </dgm:t>
    </dgm:pt>
    <dgm:pt modelId="{83E0C97E-DEA8-4805-B48E-A6B3E55C4FE4}">
      <dgm:prSet phldrT="[テキスト]"/>
      <dgm:spPr/>
      <dgm:t>
        <a:bodyPr/>
        <a:lstStyle/>
        <a:p>
          <a:r>
            <a:rPr kumimoji="1" lang="ja-JP" altLang="en-US" dirty="0" smtClean="0"/>
            <a:t>桜田淳子</a:t>
          </a:r>
          <a:endParaRPr kumimoji="1" lang="ja-JP" altLang="en-US" dirty="0"/>
        </a:p>
      </dgm:t>
    </dgm:pt>
    <dgm:pt modelId="{CF91B229-7A84-4D29-B873-08898E7B988D}" type="parTrans" cxnId="{84508B54-4627-48F6-8658-22EB3C47971F}">
      <dgm:prSet/>
      <dgm:spPr/>
      <dgm:t>
        <a:bodyPr/>
        <a:lstStyle/>
        <a:p>
          <a:endParaRPr kumimoji="1" lang="ja-JP" altLang="en-US"/>
        </a:p>
      </dgm:t>
    </dgm:pt>
    <dgm:pt modelId="{7CA9001A-F6CB-4CC8-B2E3-FC6FF1988FF5}" type="sibTrans" cxnId="{84508B54-4627-48F6-8658-22EB3C47971F}">
      <dgm:prSet/>
      <dgm:spPr/>
      <dgm:t>
        <a:bodyPr/>
        <a:lstStyle/>
        <a:p>
          <a:endParaRPr kumimoji="1" lang="ja-JP" altLang="en-US"/>
        </a:p>
      </dgm:t>
    </dgm:pt>
    <dgm:pt modelId="{A685C145-0D9B-4521-A4DD-051DC8B42983}" type="pres">
      <dgm:prSet presAssocID="{C2DCF0D1-D240-4196-80FA-E6125C2607B3}" presName="Name0" presStyleCnt="0">
        <dgm:presLayoutVars>
          <dgm:dir/>
          <dgm:animLvl val="lvl"/>
          <dgm:resizeHandles/>
        </dgm:presLayoutVars>
      </dgm:prSet>
      <dgm:spPr/>
      <dgm:t>
        <a:bodyPr/>
        <a:lstStyle/>
        <a:p>
          <a:endParaRPr kumimoji="1" lang="ja-JP" altLang="en-US"/>
        </a:p>
      </dgm:t>
    </dgm:pt>
    <dgm:pt modelId="{A6A18316-ECBA-4BBA-BE8E-68DE3A171C66}" type="pres">
      <dgm:prSet presAssocID="{2F70350A-E43E-4378-A52D-836794E55636}" presName="linNode" presStyleCnt="0"/>
      <dgm:spPr/>
    </dgm:pt>
    <dgm:pt modelId="{8A3F8851-4E7F-470F-80C7-570389EFA343}" type="pres">
      <dgm:prSet presAssocID="{2F70350A-E43E-4378-A52D-836794E55636}" presName="parentShp" presStyleLbl="node1" presStyleIdx="0" presStyleCnt="5" custLinFactNeighborX="-26991" custLinFactNeighborY="460">
        <dgm:presLayoutVars>
          <dgm:bulletEnabled val="1"/>
        </dgm:presLayoutVars>
      </dgm:prSet>
      <dgm:spPr/>
      <dgm:t>
        <a:bodyPr/>
        <a:lstStyle/>
        <a:p>
          <a:endParaRPr kumimoji="1" lang="ja-JP" altLang="en-US"/>
        </a:p>
      </dgm:t>
    </dgm:pt>
    <dgm:pt modelId="{F859508A-3A28-4F49-ACD3-1695ACFF30C1}" type="pres">
      <dgm:prSet presAssocID="{2F70350A-E43E-4378-A52D-836794E55636}" presName="childShp" presStyleLbl="bgAccFollowNode1" presStyleIdx="0" presStyleCnt="5" custScaleX="64565" custLinFactNeighborX="-27198" custLinFactNeighborY="2880">
        <dgm:presLayoutVars>
          <dgm:bulletEnabled val="1"/>
        </dgm:presLayoutVars>
      </dgm:prSet>
      <dgm:spPr/>
      <dgm:t>
        <a:bodyPr/>
        <a:lstStyle/>
        <a:p>
          <a:endParaRPr kumimoji="1" lang="ja-JP" altLang="en-US"/>
        </a:p>
      </dgm:t>
    </dgm:pt>
    <dgm:pt modelId="{1DD81BCA-051D-4F8C-84A0-F0AC0D833562}" type="pres">
      <dgm:prSet presAssocID="{142165DF-F55D-4894-8C52-8F37C891110D}" presName="spacing" presStyleCnt="0"/>
      <dgm:spPr/>
    </dgm:pt>
    <dgm:pt modelId="{3AA0DEF0-F6E4-4D00-9C04-00D04BBB14C7}" type="pres">
      <dgm:prSet presAssocID="{6ABABC54-13DD-426A-9A70-B4BD1BAD8E0E}" presName="linNode" presStyleCnt="0"/>
      <dgm:spPr/>
    </dgm:pt>
    <dgm:pt modelId="{07862B1F-5A1A-4F10-96EA-6808EA7B121C}" type="pres">
      <dgm:prSet presAssocID="{6ABABC54-13DD-426A-9A70-B4BD1BAD8E0E}" presName="parentShp" presStyleLbl="node1" presStyleIdx="1" presStyleCnt="5">
        <dgm:presLayoutVars>
          <dgm:bulletEnabled val="1"/>
        </dgm:presLayoutVars>
      </dgm:prSet>
      <dgm:spPr/>
      <dgm:t>
        <a:bodyPr/>
        <a:lstStyle/>
        <a:p>
          <a:endParaRPr kumimoji="1" lang="ja-JP" altLang="en-US"/>
        </a:p>
      </dgm:t>
    </dgm:pt>
    <dgm:pt modelId="{720F0D22-5BF8-48CE-98B4-5B95D40D8744}" type="pres">
      <dgm:prSet presAssocID="{6ABABC54-13DD-426A-9A70-B4BD1BAD8E0E}" presName="childShp" presStyleLbl="bgAccFollowNode1" presStyleIdx="1" presStyleCnt="5">
        <dgm:presLayoutVars>
          <dgm:bulletEnabled val="1"/>
        </dgm:presLayoutVars>
      </dgm:prSet>
      <dgm:spPr/>
      <dgm:t>
        <a:bodyPr/>
        <a:lstStyle/>
        <a:p>
          <a:endParaRPr kumimoji="1" lang="ja-JP" altLang="en-US"/>
        </a:p>
      </dgm:t>
    </dgm:pt>
    <dgm:pt modelId="{CDD9AC6A-F862-4C46-A5D2-F9E838E5414A}" type="pres">
      <dgm:prSet presAssocID="{749C5F15-253F-470A-A819-D0CAEA65A901}" presName="spacing" presStyleCnt="0"/>
      <dgm:spPr/>
    </dgm:pt>
    <dgm:pt modelId="{2A81ACFB-AEFD-41A4-8264-437CE536377C}" type="pres">
      <dgm:prSet presAssocID="{2C690BBA-17A1-4BD6-B492-636C4452290A}" presName="linNode" presStyleCnt="0"/>
      <dgm:spPr/>
    </dgm:pt>
    <dgm:pt modelId="{FADF33CE-543D-421A-993C-D65B69C36DF3}" type="pres">
      <dgm:prSet presAssocID="{2C690BBA-17A1-4BD6-B492-636C4452290A}" presName="parentShp" presStyleLbl="node1" presStyleIdx="2" presStyleCnt="5" custLinFactNeighborX="-26991" custLinFactNeighborY="460">
        <dgm:presLayoutVars>
          <dgm:bulletEnabled val="1"/>
        </dgm:presLayoutVars>
      </dgm:prSet>
      <dgm:spPr/>
      <dgm:t>
        <a:bodyPr/>
        <a:lstStyle/>
        <a:p>
          <a:endParaRPr kumimoji="1" lang="ja-JP" altLang="en-US"/>
        </a:p>
      </dgm:t>
    </dgm:pt>
    <dgm:pt modelId="{E137E6E9-C8D7-4A07-B651-3D7A6A555A31}" type="pres">
      <dgm:prSet presAssocID="{2C690BBA-17A1-4BD6-B492-636C4452290A}" presName="childShp" presStyleLbl="bgAccFollowNode1" presStyleIdx="2" presStyleCnt="5" custScaleX="64565" custLinFactNeighborX="-27198" custLinFactNeighborY="2880">
        <dgm:presLayoutVars>
          <dgm:bulletEnabled val="1"/>
        </dgm:presLayoutVars>
      </dgm:prSet>
      <dgm:spPr/>
      <dgm:t>
        <a:bodyPr/>
        <a:lstStyle/>
        <a:p>
          <a:endParaRPr kumimoji="1" lang="ja-JP" altLang="en-US"/>
        </a:p>
      </dgm:t>
    </dgm:pt>
    <dgm:pt modelId="{EF4AD2E2-6BF7-46C5-A225-56AD9F0EBDDE}" type="pres">
      <dgm:prSet presAssocID="{88240E1B-7FE1-4533-92F0-66F83B83ABC6}" presName="spacing" presStyleCnt="0"/>
      <dgm:spPr/>
    </dgm:pt>
    <dgm:pt modelId="{2A6F7506-1958-473B-8137-7A3C5FC6BEB1}" type="pres">
      <dgm:prSet presAssocID="{6BC50BF6-B6C7-46C6-8B9C-6F3B4247CB02}" presName="linNode" presStyleCnt="0"/>
      <dgm:spPr/>
    </dgm:pt>
    <dgm:pt modelId="{360D3C72-D3B4-4E51-BB24-E38BCFF21850}" type="pres">
      <dgm:prSet presAssocID="{6BC50BF6-B6C7-46C6-8B9C-6F3B4247CB02}" presName="parentShp" presStyleLbl="node1" presStyleIdx="3" presStyleCnt="5">
        <dgm:presLayoutVars>
          <dgm:bulletEnabled val="1"/>
        </dgm:presLayoutVars>
      </dgm:prSet>
      <dgm:spPr/>
      <dgm:t>
        <a:bodyPr/>
        <a:lstStyle/>
        <a:p>
          <a:endParaRPr kumimoji="1" lang="ja-JP" altLang="en-US"/>
        </a:p>
      </dgm:t>
    </dgm:pt>
    <dgm:pt modelId="{D89963A8-7A8D-4521-83DF-8ACD1C35AB4F}" type="pres">
      <dgm:prSet presAssocID="{6BC50BF6-B6C7-46C6-8B9C-6F3B4247CB02}" presName="childShp" presStyleLbl="bgAccFollowNode1" presStyleIdx="3" presStyleCnt="5">
        <dgm:presLayoutVars>
          <dgm:bulletEnabled val="1"/>
        </dgm:presLayoutVars>
      </dgm:prSet>
      <dgm:spPr/>
      <dgm:t>
        <a:bodyPr/>
        <a:lstStyle/>
        <a:p>
          <a:endParaRPr kumimoji="1" lang="ja-JP" altLang="en-US"/>
        </a:p>
      </dgm:t>
    </dgm:pt>
    <dgm:pt modelId="{483386AA-0B46-402E-A8CD-0639B9D457FD}" type="pres">
      <dgm:prSet presAssocID="{A38A5213-8D29-4E35-B247-3845CE5104CF}" presName="spacing" presStyleCnt="0"/>
      <dgm:spPr/>
    </dgm:pt>
    <dgm:pt modelId="{C5E37BA1-BF2B-4AD1-9691-D7031EA02B0B}" type="pres">
      <dgm:prSet presAssocID="{91D98651-57A8-4565-9BE4-EEB4CFC587EA}" presName="linNode" presStyleCnt="0"/>
      <dgm:spPr/>
    </dgm:pt>
    <dgm:pt modelId="{9372CA25-73D3-434B-A59C-563136A197E8}" type="pres">
      <dgm:prSet presAssocID="{91D98651-57A8-4565-9BE4-EEB4CFC587EA}" presName="parentShp" presStyleLbl="node1" presStyleIdx="4" presStyleCnt="5" custLinFactNeighborX="-26991" custLinFactNeighborY="460">
        <dgm:presLayoutVars>
          <dgm:bulletEnabled val="1"/>
        </dgm:presLayoutVars>
      </dgm:prSet>
      <dgm:spPr/>
      <dgm:t>
        <a:bodyPr/>
        <a:lstStyle/>
        <a:p>
          <a:endParaRPr kumimoji="1" lang="ja-JP" altLang="en-US"/>
        </a:p>
      </dgm:t>
    </dgm:pt>
    <dgm:pt modelId="{3C2E29D1-789E-4E47-B7CA-F18E3E685396}" type="pres">
      <dgm:prSet presAssocID="{91D98651-57A8-4565-9BE4-EEB4CFC587EA}" presName="childShp" presStyleLbl="bgAccFollowNode1" presStyleIdx="4" presStyleCnt="5" custScaleX="48130" custLinFactNeighborX="-39012" custLinFactNeighborY="2387">
        <dgm:presLayoutVars>
          <dgm:bulletEnabled val="1"/>
        </dgm:presLayoutVars>
      </dgm:prSet>
      <dgm:spPr/>
      <dgm:t>
        <a:bodyPr/>
        <a:lstStyle/>
        <a:p>
          <a:endParaRPr kumimoji="1" lang="ja-JP" altLang="en-US"/>
        </a:p>
      </dgm:t>
    </dgm:pt>
  </dgm:ptLst>
  <dgm:cxnLst>
    <dgm:cxn modelId="{ACAB2123-EC2D-4DCA-9827-497D702C007C}" type="presOf" srcId="{6ABABC54-13DD-426A-9A70-B4BD1BAD8E0E}" destId="{07862B1F-5A1A-4F10-96EA-6808EA7B121C}" srcOrd="0" destOrd="0" presId="urn:microsoft.com/office/officeart/2005/8/layout/vList6"/>
    <dgm:cxn modelId="{82B9D132-D978-446B-9460-32465DA6F0B6}" srcId="{2F70350A-E43E-4378-A52D-836794E55636}" destId="{64DA2841-DB26-47D6-B6A4-359FE8656F0A}" srcOrd="0" destOrd="0" parTransId="{C29A7E4B-1B00-476B-953A-6877C4F02F8C}" sibTransId="{00D26DF3-73E2-4A33-821A-574ABD3AF0D4}"/>
    <dgm:cxn modelId="{3750C64D-8630-40D3-B5B1-FF9533A4BBAC}" type="presOf" srcId="{64DA2841-DB26-47D6-B6A4-359FE8656F0A}" destId="{F859508A-3A28-4F49-ACD3-1695ACFF30C1}" srcOrd="0" destOrd="0" presId="urn:microsoft.com/office/officeart/2005/8/layout/vList6"/>
    <dgm:cxn modelId="{2DF0ACE7-A7D3-47E4-9C79-ED25EAED79E0}" srcId="{C2DCF0D1-D240-4196-80FA-E6125C2607B3}" destId="{6BC50BF6-B6C7-46C6-8B9C-6F3B4247CB02}" srcOrd="3" destOrd="0" parTransId="{0084CFC9-CE54-440D-A34B-522C76028B17}" sibTransId="{A38A5213-8D29-4E35-B247-3845CE5104CF}"/>
    <dgm:cxn modelId="{FE7B757F-1AB1-4524-BF89-BD5AD21C2425}" srcId="{6ABABC54-13DD-426A-9A70-B4BD1BAD8E0E}" destId="{13845FD0-41CC-4C04-B0D7-4C8C434DA252}" srcOrd="0" destOrd="0" parTransId="{15A67319-2588-4ACF-9261-A80A7EDFAA4B}" sibTransId="{DD257DE0-9147-4AF5-9485-7852A5C3FF31}"/>
    <dgm:cxn modelId="{5448DB92-8923-4BD6-8F51-37EBC7143A2C}" type="presOf" srcId="{91D98651-57A8-4565-9BE4-EEB4CFC587EA}" destId="{9372CA25-73D3-434B-A59C-563136A197E8}" srcOrd="0" destOrd="0" presId="urn:microsoft.com/office/officeart/2005/8/layout/vList6"/>
    <dgm:cxn modelId="{EC537F51-EB8E-471F-91BA-92938FE49991}" srcId="{C2DCF0D1-D240-4196-80FA-E6125C2607B3}" destId="{2F70350A-E43E-4378-A52D-836794E55636}" srcOrd="0" destOrd="0" parTransId="{C56F91AE-A2D3-4E1F-A780-45A48590ED2A}" sibTransId="{142165DF-F55D-4894-8C52-8F37C891110D}"/>
    <dgm:cxn modelId="{9C3F9782-846B-44BF-A8D2-87443739A0B7}" type="presOf" srcId="{C2DCF0D1-D240-4196-80FA-E6125C2607B3}" destId="{A685C145-0D9B-4521-A4DD-051DC8B42983}" srcOrd="0" destOrd="0" presId="urn:microsoft.com/office/officeart/2005/8/layout/vList6"/>
    <dgm:cxn modelId="{20AAF95E-BE63-4896-B780-8C134E60206F}" type="presOf" srcId="{2F70350A-E43E-4378-A52D-836794E55636}" destId="{8A3F8851-4E7F-470F-80C7-570389EFA343}" srcOrd="0" destOrd="0" presId="urn:microsoft.com/office/officeart/2005/8/layout/vList6"/>
    <dgm:cxn modelId="{B2CAD52A-CA74-40E8-89DE-60B98F9FD9C7}" type="presOf" srcId="{BAC47B67-10D1-4B2A-AFF1-8996AF6CA7F7}" destId="{D89963A8-7A8D-4521-83DF-8ACD1C35AB4F}" srcOrd="0" destOrd="0" presId="urn:microsoft.com/office/officeart/2005/8/layout/vList6"/>
    <dgm:cxn modelId="{A2AA030E-D87C-48FC-A284-A950A1DFB9CE}" type="presOf" srcId="{13845FD0-41CC-4C04-B0D7-4C8C434DA252}" destId="{720F0D22-5BF8-48CE-98B4-5B95D40D8744}" srcOrd="0" destOrd="0" presId="urn:microsoft.com/office/officeart/2005/8/layout/vList6"/>
    <dgm:cxn modelId="{7B934095-ADB6-4053-A180-28BC98C619B3}" type="presOf" srcId="{6BC50BF6-B6C7-46C6-8B9C-6F3B4247CB02}" destId="{360D3C72-D3B4-4E51-BB24-E38BCFF21850}" srcOrd="0" destOrd="0" presId="urn:microsoft.com/office/officeart/2005/8/layout/vList6"/>
    <dgm:cxn modelId="{F4733369-41F7-4FF1-BDC5-C2EC0EA68FAD}" type="presOf" srcId="{C9CAC30F-9976-48D7-BE1A-AA52651CCE2A}" destId="{E137E6E9-C8D7-4A07-B651-3D7A6A555A31}" srcOrd="0" destOrd="0" presId="urn:microsoft.com/office/officeart/2005/8/layout/vList6"/>
    <dgm:cxn modelId="{1BD5589D-9E13-4BFB-B782-854A190390FB}" srcId="{C2DCF0D1-D240-4196-80FA-E6125C2607B3}" destId="{91D98651-57A8-4565-9BE4-EEB4CFC587EA}" srcOrd="4" destOrd="0" parTransId="{836CF77D-F54C-4A1F-8CD3-A6571C2535F3}" sibTransId="{0823E196-698B-4B0E-8957-110053E2C575}"/>
    <dgm:cxn modelId="{B1D1A97F-E374-4374-98AD-8A23211FD91D}" srcId="{C2DCF0D1-D240-4196-80FA-E6125C2607B3}" destId="{2C690BBA-17A1-4BD6-B492-636C4452290A}" srcOrd="2" destOrd="0" parTransId="{F5806DA6-C40B-4207-B617-BE44BC621B3A}" sibTransId="{88240E1B-7FE1-4533-92F0-66F83B83ABC6}"/>
    <dgm:cxn modelId="{84508B54-4627-48F6-8658-22EB3C47971F}" srcId="{2C690BBA-17A1-4BD6-B492-636C4452290A}" destId="{83E0C97E-DEA8-4805-B48E-A6B3E55C4FE4}" srcOrd="1" destOrd="0" parTransId="{CF91B229-7A84-4D29-B873-08898E7B988D}" sibTransId="{7CA9001A-F6CB-4CC8-B2E3-FC6FF1988FF5}"/>
    <dgm:cxn modelId="{1D636336-CCB5-43B6-9B58-66D07DF8EDE9}" srcId="{6ABABC54-13DD-426A-9A70-B4BD1BAD8E0E}" destId="{87C2D71F-5B5A-405E-A2A0-51FBC3B8818E}" srcOrd="1" destOrd="0" parTransId="{4F9BEABF-9047-480E-A5B2-47C05F7BCDE5}" sibTransId="{6FEB4FBC-8161-4E63-9F75-A1F28C58C9E2}"/>
    <dgm:cxn modelId="{2DE03869-EBDE-41B7-B7FA-295D7D70E046}" type="presOf" srcId="{2C690BBA-17A1-4BD6-B492-636C4452290A}" destId="{FADF33CE-543D-421A-993C-D65B69C36DF3}" srcOrd="0" destOrd="0" presId="urn:microsoft.com/office/officeart/2005/8/layout/vList6"/>
    <dgm:cxn modelId="{036F5C37-DDF5-4CCC-8579-75B2FFEE59B9}" type="presOf" srcId="{EE3FB975-C9AB-4165-89A1-8D331A6CDEE5}" destId="{3C2E29D1-789E-4E47-B7CA-F18E3E685396}" srcOrd="0" destOrd="0" presId="urn:microsoft.com/office/officeart/2005/8/layout/vList6"/>
    <dgm:cxn modelId="{46875491-22C0-4852-8C1B-F86077629906}" srcId="{91D98651-57A8-4565-9BE4-EEB4CFC587EA}" destId="{EE3FB975-C9AB-4165-89A1-8D331A6CDEE5}" srcOrd="0" destOrd="0" parTransId="{50971A83-0205-415D-91B6-B73A027B96D5}" sibTransId="{D84B1F46-C645-4F8D-A18A-61EFD17DB873}"/>
    <dgm:cxn modelId="{38333157-740B-4320-9024-FC9EF8031AFB}" srcId="{6BC50BF6-B6C7-46C6-8B9C-6F3B4247CB02}" destId="{BAC47B67-10D1-4B2A-AFF1-8996AF6CA7F7}" srcOrd="0" destOrd="0" parTransId="{307EF348-5253-4DF6-A677-BE4CF07A2AA3}" sibTransId="{73A8CD0C-9079-4D00-BE39-EA8AC9A38907}"/>
    <dgm:cxn modelId="{E4C69FCF-6E1C-4A8D-BAA2-7BEF23F29EE7}" type="presOf" srcId="{87C2D71F-5B5A-405E-A2A0-51FBC3B8818E}" destId="{720F0D22-5BF8-48CE-98B4-5B95D40D8744}" srcOrd="0" destOrd="1" presId="urn:microsoft.com/office/officeart/2005/8/layout/vList6"/>
    <dgm:cxn modelId="{1E72943E-D0A0-4F92-83A3-7110E59E9F70}" type="presOf" srcId="{83E0C97E-DEA8-4805-B48E-A6B3E55C4FE4}" destId="{E137E6E9-C8D7-4A07-B651-3D7A6A555A31}" srcOrd="0" destOrd="1" presId="urn:microsoft.com/office/officeart/2005/8/layout/vList6"/>
    <dgm:cxn modelId="{CAE5D861-DE5D-4386-9723-B53C85772C12}" srcId="{C2DCF0D1-D240-4196-80FA-E6125C2607B3}" destId="{6ABABC54-13DD-426A-9A70-B4BD1BAD8E0E}" srcOrd="1" destOrd="0" parTransId="{4B84879C-7334-4C68-B460-6D577D792DAE}" sibTransId="{749C5F15-253F-470A-A819-D0CAEA65A901}"/>
    <dgm:cxn modelId="{0C2416EA-69F6-4DBE-AF4A-CEAFF7726DCC}" srcId="{2C690BBA-17A1-4BD6-B492-636C4452290A}" destId="{C9CAC30F-9976-48D7-BE1A-AA52651CCE2A}" srcOrd="0" destOrd="0" parTransId="{BDD4D10C-4C03-44A5-BDB4-B8FE8DCF4FE4}" sibTransId="{E45C4180-2136-4F85-B1A2-71DB44E643E1}"/>
    <dgm:cxn modelId="{29227795-7F72-40DC-AE96-3587B070C56E}" type="presParOf" srcId="{A685C145-0D9B-4521-A4DD-051DC8B42983}" destId="{A6A18316-ECBA-4BBA-BE8E-68DE3A171C66}" srcOrd="0" destOrd="0" presId="urn:microsoft.com/office/officeart/2005/8/layout/vList6"/>
    <dgm:cxn modelId="{6F1E596F-D307-47E8-9D4D-CF6BE53E14EC}" type="presParOf" srcId="{A6A18316-ECBA-4BBA-BE8E-68DE3A171C66}" destId="{8A3F8851-4E7F-470F-80C7-570389EFA343}" srcOrd="0" destOrd="0" presId="urn:microsoft.com/office/officeart/2005/8/layout/vList6"/>
    <dgm:cxn modelId="{E4E01439-C48A-4367-8A21-3C7DD0C86167}" type="presParOf" srcId="{A6A18316-ECBA-4BBA-BE8E-68DE3A171C66}" destId="{F859508A-3A28-4F49-ACD3-1695ACFF30C1}" srcOrd="1" destOrd="0" presId="urn:microsoft.com/office/officeart/2005/8/layout/vList6"/>
    <dgm:cxn modelId="{02B5F758-2F01-40AF-A647-470602237636}" type="presParOf" srcId="{A685C145-0D9B-4521-A4DD-051DC8B42983}" destId="{1DD81BCA-051D-4F8C-84A0-F0AC0D833562}" srcOrd="1" destOrd="0" presId="urn:microsoft.com/office/officeart/2005/8/layout/vList6"/>
    <dgm:cxn modelId="{943AFEE5-D6BA-4677-B14F-C14B6A04E9A2}" type="presParOf" srcId="{A685C145-0D9B-4521-A4DD-051DC8B42983}" destId="{3AA0DEF0-F6E4-4D00-9C04-00D04BBB14C7}" srcOrd="2" destOrd="0" presId="urn:microsoft.com/office/officeart/2005/8/layout/vList6"/>
    <dgm:cxn modelId="{76154941-EED2-4AF9-8E9A-BFA83BACB73A}" type="presParOf" srcId="{3AA0DEF0-F6E4-4D00-9C04-00D04BBB14C7}" destId="{07862B1F-5A1A-4F10-96EA-6808EA7B121C}" srcOrd="0" destOrd="0" presId="urn:microsoft.com/office/officeart/2005/8/layout/vList6"/>
    <dgm:cxn modelId="{87950852-1037-4DFA-A224-1977E12978A4}" type="presParOf" srcId="{3AA0DEF0-F6E4-4D00-9C04-00D04BBB14C7}" destId="{720F0D22-5BF8-48CE-98B4-5B95D40D8744}" srcOrd="1" destOrd="0" presId="urn:microsoft.com/office/officeart/2005/8/layout/vList6"/>
    <dgm:cxn modelId="{2A74F931-3F28-4229-A2EB-CFED04DB161A}" type="presParOf" srcId="{A685C145-0D9B-4521-A4DD-051DC8B42983}" destId="{CDD9AC6A-F862-4C46-A5D2-F9E838E5414A}" srcOrd="3" destOrd="0" presId="urn:microsoft.com/office/officeart/2005/8/layout/vList6"/>
    <dgm:cxn modelId="{84591D82-F609-4B1C-A1EC-7FE5FA1C22CC}" type="presParOf" srcId="{A685C145-0D9B-4521-A4DD-051DC8B42983}" destId="{2A81ACFB-AEFD-41A4-8264-437CE536377C}" srcOrd="4" destOrd="0" presId="urn:microsoft.com/office/officeart/2005/8/layout/vList6"/>
    <dgm:cxn modelId="{0BAA9E88-459C-4827-8CD0-DD23D7796516}" type="presParOf" srcId="{2A81ACFB-AEFD-41A4-8264-437CE536377C}" destId="{FADF33CE-543D-421A-993C-D65B69C36DF3}" srcOrd="0" destOrd="0" presId="urn:microsoft.com/office/officeart/2005/8/layout/vList6"/>
    <dgm:cxn modelId="{A10124B0-934E-4ADA-9976-37A9F51192BD}" type="presParOf" srcId="{2A81ACFB-AEFD-41A4-8264-437CE536377C}" destId="{E137E6E9-C8D7-4A07-B651-3D7A6A555A31}" srcOrd="1" destOrd="0" presId="urn:microsoft.com/office/officeart/2005/8/layout/vList6"/>
    <dgm:cxn modelId="{2C863245-649A-49F0-95D2-7E6108CF3913}" type="presParOf" srcId="{A685C145-0D9B-4521-A4DD-051DC8B42983}" destId="{EF4AD2E2-6BF7-46C5-A225-56AD9F0EBDDE}" srcOrd="5" destOrd="0" presId="urn:microsoft.com/office/officeart/2005/8/layout/vList6"/>
    <dgm:cxn modelId="{805FB79D-F855-4FC5-A760-F09C1235FCF5}" type="presParOf" srcId="{A685C145-0D9B-4521-A4DD-051DC8B42983}" destId="{2A6F7506-1958-473B-8137-7A3C5FC6BEB1}" srcOrd="6" destOrd="0" presId="urn:microsoft.com/office/officeart/2005/8/layout/vList6"/>
    <dgm:cxn modelId="{56BB998E-B84B-48E5-BA6E-E3EEB8B14360}" type="presParOf" srcId="{2A6F7506-1958-473B-8137-7A3C5FC6BEB1}" destId="{360D3C72-D3B4-4E51-BB24-E38BCFF21850}" srcOrd="0" destOrd="0" presId="urn:microsoft.com/office/officeart/2005/8/layout/vList6"/>
    <dgm:cxn modelId="{8A1C7CC7-D52D-4BB2-B2C8-2BAB5A890E91}" type="presParOf" srcId="{2A6F7506-1958-473B-8137-7A3C5FC6BEB1}" destId="{D89963A8-7A8D-4521-83DF-8ACD1C35AB4F}" srcOrd="1" destOrd="0" presId="urn:microsoft.com/office/officeart/2005/8/layout/vList6"/>
    <dgm:cxn modelId="{CCE36BC4-4F19-4EBD-B56E-9A084CE8D263}" type="presParOf" srcId="{A685C145-0D9B-4521-A4DD-051DC8B42983}" destId="{483386AA-0B46-402E-A8CD-0639B9D457FD}" srcOrd="7" destOrd="0" presId="urn:microsoft.com/office/officeart/2005/8/layout/vList6"/>
    <dgm:cxn modelId="{397A5B93-A2A9-4D11-8298-D264B2C8A211}" type="presParOf" srcId="{A685C145-0D9B-4521-A4DD-051DC8B42983}" destId="{C5E37BA1-BF2B-4AD1-9691-D7031EA02B0B}" srcOrd="8" destOrd="0" presId="urn:microsoft.com/office/officeart/2005/8/layout/vList6"/>
    <dgm:cxn modelId="{EB766D18-8323-4E9E-A773-BF58D41D9275}" type="presParOf" srcId="{C5E37BA1-BF2B-4AD1-9691-D7031EA02B0B}" destId="{9372CA25-73D3-434B-A59C-563136A197E8}" srcOrd="0" destOrd="0" presId="urn:microsoft.com/office/officeart/2005/8/layout/vList6"/>
    <dgm:cxn modelId="{B78DD56A-D57D-4B3D-A5B5-C0B8167FC7B3}" type="presParOf" srcId="{C5E37BA1-BF2B-4AD1-9691-D7031EA02B0B}" destId="{3C2E29D1-789E-4E47-B7CA-F18E3E685396}"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C00847-F963-41F4-A51A-577F18AA8EAD}" type="doc">
      <dgm:prSet loTypeId="urn:microsoft.com/office/officeart/2005/8/layout/chevron2" loCatId="process" qsTypeId="urn:microsoft.com/office/officeart/2005/8/quickstyle/simple1" qsCatId="simple" csTypeId="urn:microsoft.com/office/officeart/2005/8/colors/accent1_2" csCatId="accent1" phldr="1"/>
      <dgm:spPr/>
    </dgm:pt>
    <dgm:pt modelId="{3A924B38-C096-4E50-930C-40F7705A16A1}">
      <dgm:prSet phldrT="[テキスト]"/>
      <dgm:spPr/>
      <dgm:t>
        <a:bodyPr/>
        <a:lstStyle/>
        <a:p>
          <a:r>
            <a:rPr kumimoji="1" lang="en-US" altLang="ja-JP" dirty="0" smtClean="0"/>
            <a:t>AKB48</a:t>
          </a:r>
          <a:endParaRPr kumimoji="1" lang="ja-JP" altLang="en-US" dirty="0"/>
        </a:p>
      </dgm:t>
    </dgm:pt>
    <dgm:pt modelId="{E6F96F92-C80E-486D-8365-7D690A8AF890}" type="parTrans" cxnId="{E4845EB2-0A11-4694-8BF7-841675E7FA16}">
      <dgm:prSet/>
      <dgm:spPr/>
      <dgm:t>
        <a:bodyPr/>
        <a:lstStyle/>
        <a:p>
          <a:endParaRPr kumimoji="1" lang="ja-JP" altLang="en-US"/>
        </a:p>
      </dgm:t>
    </dgm:pt>
    <dgm:pt modelId="{718E8C9C-6FAC-43F6-9ED9-EBD92D212EEA}" type="sibTrans" cxnId="{E4845EB2-0A11-4694-8BF7-841675E7FA16}">
      <dgm:prSet/>
      <dgm:spPr/>
      <dgm:t>
        <a:bodyPr/>
        <a:lstStyle/>
        <a:p>
          <a:endParaRPr kumimoji="1" lang="ja-JP" altLang="en-US"/>
        </a:p>
      </dgm:t>
    </dgm:pt>
    <dgm:pt modelId="{1E139057-AA97-4398-BA28-FBB595B9017F}">
      <dgm:prSet phldrT="[テキスト]"/>
      <dgm:spPr/>
      <dgm:t>
        <a:bodyPr/>
        <a:lstStyle/>
        <a:p>
          <a:r>
            <a:rPr kumimoji="1" lang="ja-JP" altLang="en-US" dirty="0" smtClean="0"/>
            <a:t>ご当地アイドル</a:t>
          </a:r>
          <a:endParaRPr kumimoji="1" lang="ja-JP" altLang="en-US" dirty="0"/>
        </a:p>
      </dgm:t>
    </dgm:pt>
    <dgm:pt modelId="{A9E6A06A-658E-40FC-88E8-C7B6328F50FA}" type="parTrans" cxnId="{508D2510-9820-4881-9A37-78749ED9F64D}">
      <dgm:prSet/>
      <dgm:spPr/>
      <dgm:t>
        <a:bodyPr/>
        <a:lstStyle/>
        <a:p>
          <a:endParaRPr kumimoji="1" lang="ja-JP" altLang="en-US"/>
        </a:p>
      </dgm:t>
    </dgm:pt>
    <dgm:pt modelId="{8B7A4710-549F-473B-9FCC-F63F60373A65}" type="sibTrans" cxnId="{508D2510-9820-4881-9A37-78749ED9F64D}">
      <dgm:prSet/>
      <dgm:spPr/>
      <dgm:t>
        <a:bodyPr/>
        <a:lstStyle/>
        <a:p>
          <a:endParaRPr kumimoji="1" lang="ja-JP" altLang="en-US"/>
        </a:p>
      </dgm:t>
    </dgm:pt>
    <dgm:pt modelId="{D85ABA09-0B78-4C3B-B455-A7A367E07849}" type="pres">
      <dgm:prSet presAssocID="{BDC00847-F963-41F4-A51A-577F18AA8EAD}" presName="linearFlow" presStyleCnt="0">
        <dgm:presLayoutVars>
          <dgm:dir/>
          <dgm:animLvl val="lvl"/>
          <dgm:resizeHandles val="exact"/>
        </dgm:presLayoutVars>
      </dgm:prSet>
      <dgm:spPr/>
    </dgm:pt>
    <dgm:pt modelId="{067EAAD4-D475-49A0-9EA1-567328F08E1A}" type="pres">
      <dgm:prSet presAssocID="{3A924B38-C096-4E50-930C-40F7705A16A1}" presName="composite" presStyleCnt="0"/>
      <dgm:spPr/>
    </dgm:pt>
    <dgm:pt modelId="{2A356F25-C962-4655-9FF8-6D25EBB1774E}" type="pres">
      <dgm:prSet presAssocID="{3A924B38-C096-4E50-930C-40F7705A16A1}" presName="parentText" presStyleLbl="alignNode1" presStyleIdx="0" presStyleCnt="2">
        <dgm:presLayoutVars>
          <dgm:chMax val="1"/>
          <dgm:bulletEnabled val="1"/>
        </dgm:presLayoutVars>
      </dgm:prSet>
      <dgm:spPr/>
      <dgm:t>
        <a:bodyPr/>
        <a:lstStyle/>
        <a:p>
          <a:endParaRPr kumimoji="1" lang="ja-JP" altLang="en-US"/>
        </a:p>
      </dgm:t>
    </dgm:pt>
    <dgm:pt modelId="{8128911B-31A6-4E5F-9E0F-286523BDA86F}" type="pres">
      <dgm:prSet presAssocID="{3A924B38-C096-4E50-930C-40F7705A16A1}" presName="descendantText" presStyleLbl="alignAcc1" presStyleIdx="0" presStyleCnt="2">
        <dgm:presLayoutVars>
          <dgm:bulletEnabled val="1"/>
        </dgm:presLayoutVars>
      </dgm:prSet>
      <dgm:spPr/>
    </dgm:pt>
    <dgm:pt modelId="{B287A901-A166-48F3-9909-0C921C338A2F}" type="pres">
      <dgm:prSet presAssocID="{718E8C9C-6FAC-43F6-9ED9-EBD92D212EEA}" presName="sp" presStyleCnt="0"/>
      <dgm:spPr/>
    </dgm:pt>
    <dgm:pt modelId="{B48BB82F-EAA8-406D-B3BB-16C8FDC7A46F}" type="pres">
      <dgm:prSet presAssocID="{1E139057-AA97-4398-BA28-FBB595B9017F}" presName="composite" presStyleCnt="0"/>
      <dgm:spPr/>
    </dgm:pt>
    <dgm:pt modelId="{A5F88D52-2C91-4E22-B759-E5F4498F6BA7}" type="pres">
      <dgm:prSet presAssocID="{1E139057-AA97-4398-BA28-FBB595B9017F}" presName="parentText" presStyleLbl="alignNode1" presStyleIdx="1" presStyleCnt="2">
        <dgm:presLayoutVars>
          <dgm:chMax val="1"/>
          <dgm:bulletEnabled val="1"/>
        </dgm:presLayoutVars>
      </dgm:prSet>
      <dgm:spPr/>
      <dgm:t>
        <a:bodyPr/>
        <a:lstStyle/>
        <a:p>
          <a:endParaRPr kumimoji="1" lang="ja-JP" altLang="en-US"/>
        </a:p>
      </dgm:t>
    </dgm:pt>
    <dgm:pt modelId="{9A1A8B18-D769-4CB9-B69A-7C73D6353DEA}" type="pres">
      <dgm:prSet presAssocID="{1E139057-AA97-4398-BA28-FBB595B9017F}" presName="descendantText" presStyleLbl="alignAcc1" presStyleIdx="1" presStyleCnt="2">
        <dgm:presLayoutVars>
          <dgm:bulletEnabled val="1"/>
        </dgm:presLayoutVars>
      </dgm:prSet>
      <dgm:spPr/>
    </dgm:pt>
  </dgm:ptLst>
  <dgm:cxnLst>
    <dgm:cxn modelId="{DB682F48-B968-431B-8F49-D4A9B66EC035}" type="presOf" srcId="{3A924B38-C096-4E50-930C-40F7705A16A1}" destId="{2A356F25-C962-4655-9FF8-6D25EBB1774E}" srcOrd="0" destOrd="0" presId="urn:microsoft.com/office/officeart/2005/8/layout/chevron2"/>
    <dgm:cxn modelId="{C2D1A94F-A95B-43D3-98ED-A7A7D1609BDB}" type="presOf" srcId="{1E139057-AA97-4398-BA28-FBB595B9017F}" destId="{A5F88D52-2C91-4E22-B759-E5F4498F6BA7}" srcOrd="0" destOrd="0" presId="urn:microsoft.com/office/officeart/2005/8/layout/chevron2"/>
    <dgm:cxn modelId="{373983B2-BD1B-4AA8-BF19-155E0A8D0104}" type="presOf" srcId="{BDC00847-F963-41F4-A51A-577F18AA8EAD}" destId="{D85ABA09-0B78-4C3B-B455-A7A367E07849}" srcOrd="0" destOrd="0" presId="urn:microsoft.com/office/officeart/2005/8/layout/chevron2"/>
    <dgm:cxn modelId="{508D2510-9820-4881-9A37-78749ED9F64D}" srcId="{BDC00847-F963-41F4-A51A-577F18AA8EAD}" destId="{1E139057-AA97-4398-BA28-FBB595B9017F}" srcOrd="1" destOrd="0" parTransId="{A9E6A06A-658E-40FC-88E8-C7B6328F50FA}" sibTransId="{8B7A4710-549F-473B-9FCC-F63F60373A65}"/>
    <dgm:cxn modelId="{E4845EB2-0A11-4694-8BF7-841675E7FA16}" srcId="{BDC00847-F963-41F4-A51A-577F18AA8EAD}" destId="{3A924B38-C096-4E50-930C-40F7705A16A1}" srcOrd="0" destOrd="0" parTransId="{E6F96F92-C80E-486D-8365-7D690A8AF890}" sibTransId="{718E8C9C-6FAC-43F6-9ED9-EBD92D212EEA}"/>
    <dgm:cxn modelId="{20784D6E-D591-49A1-B413-1830D81F1F08}" type="presParOf" srcId="{D85ABA09-0B78-4C3B-B455-A7A367E07849}" destId="{067EAAD4-D475-49A0-9EA1-567328F08E1A}" srcOrd="0" destOrd="0" presId="urn:microsoft.com/office/officeart/2005/8/layout/chevron2"/>
    <dgm:cxn modelId="{8B24AB28-4DCD-4404-9742-A3C1B90F2A9E}" type="presParOf" srcId="{067EAAD4-D475-49A0-9EA1-567328F08E1A}" destId="{2A356F25-C962-4655-9FF8-6D25EBB1774E}" srcOrd="0" destOrd="0" presId="urn:microsoft.com/office/officeart/2005/8/layout/chevron2"/>
    <dgm:cxn modelId="{216A9CB7-107B-4D1B-83DF-9A4B54066E40}" type="presParOf" srcId="{067EAAD4-D475-49A0-9EA1-567328F08E1A}" destId="{8128911B-31A6-4E5F-9E0F-286523BDA86F}" srcOrd="1" destOrd="0" presId="urn:microsoft.com/office/officeart/2005/8/layout/chevron2"/>
    <dgm:cxn modelId="{0956103C-573B-4EFC-9CDB-4D96BCA2D7AE}" type="presParOf" srcId="{D85ABA09-0B78-4C3B-B455-A7A367E07849}" destId="{B287A901-A166-48F3-9909-0C921C338A2F}" srcOrd="1" destOrd="0" presId="urn:microsoft.com/office/officeart/2005/8/layout/chevron2"/>
    <dgm:cxn modelId="{0AFB1C22-C1F5-4D27-8DA9-F078BEA6E96C}" type="presParOf" srcId="{D85ABA09-0B78-4C3B-B455-A7A367E07849}" destId="{B48BB82F-EAA8-406D-B3BB-16C8FDC7A46F}" srcOrd="2" destOrd="0" presId="urn:microsoft.com/office/officeart/2005/8/layout/chevron2"/>
    <dgm:cxn modelId="{68E6562E-B324-46C9-97EC-781D94C5D529}" type="presParOf" srcId="{B48BB82F-EAA8-406D-B3BB-16C8FDC7A46F}" destId="{A5F88D52-2C91-4E22-B759-E5F4498F6BA7}" srcOrd="0" destOrd="0" presId="urn:microsoft.com/office/officeart/2005/8/layout/chevron2"/>
    <dgm:cxn modelId="{1856D6EB-13DD-4640-9DC4-C4C65FF391BB}" type="presParOf" srcId="{B48BB82F-EAA8-406D-B3BB-16C8FDC7A46F}" destId="{9A1A8B18-D769-4CB9-B69A-7C73D6353DE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0CDBC9E-191B-41CA-8640-964039F2457F}"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kumimoji="1" lang="ja-JP" altLang="en-US"/>
        </a:p>
      </dgm:t>
    </dgm:pt>
    <dgm:pt modelId="{02D166FE-F022-4721-A8F1-DDB9FE6FA45A}">
      <dgm:prSet phldrT="[テキスト]"/>
      <dgm:spPr>
        <a:solidFill>
          <a:schemeClr val="accent1">
            <a:lumMod val="20000"/>
            <a:lumOff val="80000"/>
          </a:schemeClr>
        </a:solidFill>
        <a:ln w="3175">
          <a:solidFill>
            <a:schemeClr val="tx1"/>
          </a:solidFill>
        </a:ln>
      </dgm:spPr>
      <dgm:t>
        <a:bodyPr/>
        <a:lstStyle/>
        <a:p>
          <a:r>
            <a:rPr lang="en-US" altLang="ja-JP" dirty="0" smtClean="0">
              <a:solidFill>
                <a:schemeClr val="tx1"/>
              </a:solidFill>
            </a:rPr>
            <a:t>http://wbslog.seesaa.net/article/234586247.html</a:t>
          </a:r>
        </a:p>
        <a:p>
          <a:r>
            <a:rPr lang="ja-JP" altLang="en-US" dirty="0" smtClean="0">
              <a:solidFill>
                <a:schemeClr val="tx1"/>
              </a:solidFill>
            </a:rPr>
            <a:t>ワールドビジネスサテライト</a:t>
          </a:r>
          <a:r>
            <a:rPr lang="ja-JP" altLang="en-US" b="1" dirty="0" smtClean="0">
              <a:solidFill>
                <a:schemeClr val="tx1"/>
              </a:solidFill>
            </a:rPr>
            <a:t>「ご当地</a:t>
          </a:r>
          <a:r>
            <a:rPr lang="en-US" altLang="ja-JP" b="1" dirty="0" smtClean="0">
              <a:solidFill>
                <a:schemeClr val="tx1"/>
              </a:solidFill>
            </a:rPr>
            <a:t>AKB</a:t>
          </a:r>
          <a:r>
            <a:rPr lang="ja-JP" altLang="en-US" b="1" dirty="0" smtClean="0">
              <a:solidFill>
                <a:schemeClr val="tx1"/>
              </a:solidFill>
            </a:rPr>
            <a:t>」で地域経済回復へ</a:t>
          </a:r>
          <a:endParaRPr kumimoji="1" lang="ja-JP" altLang="en-US" b="1" dirty="0">
            <a:solidFill>
              <a:schemeClr val="tx1"/>
            </a:solidFill>
          </a:endParaRPr>
        </a:p>
      </dgm:t>
    </dgm:pt>
    <dgm:pt modelId="{3AD1D74A-CDAB-48EB-BCAA-B382CEE4AAE3}" type="parTrans" cxnId="{1BD16673-B764-4BCB-A91C-17BF5586C021}">
      <dgm:prSet/>
      <dgm:spPr/>
      <dgm:t>
        <a:bodyPr/>
        <a:lstStyle/>
        <a:p>
          <a:endParaRPr kumimoji="1" lang="ja-JP" altLang="en-US"/>
        </a:p>
      </dgm:t>
    </dgm:pt>
    <dgm:pt modelId="{AE2BD096-9671-40C1-9BB9-68E288EF8382}" type="sibTrans" cxnId="{1BD16673-B764-4BCB-A91C-17BF5586C021}">
      <dgm:prSet/>
      <dgm:spPr/>
      <dgm:t>
        <a:bodyPr/>
        <a:lstStyle/>
        <a:p>
          <a:endParaRPr kumimoji="1" lang="ja-JP" altLang="en-US"/>
        </a:p>
      </dgm:t>
    </dgm:pt>
    <dgm:pt modelId="{47CCE9B1-595A-45B6-9B49-08730DB329F0}">
      <dgm:prSet phldrT="[テキスト]"/>
      <dgm:spPr>
        <a:solidFill>
          <a:schemeClr val="accent1">
            <a:lumMod val="20000"/>
            <a:lumOff val="80000"/>
          </a:schemeClr>
        </a:solidFill>
        <a:ln w="3175">
          <a:solidFill>
            <a:schemeClr val="tx1"/>
          </a:solidFill>
        </a:ln>
      </dgm:spPr>
      <dgm:t>
        <a:bodyPr/>
        <a:lstStyle/>
        <a:p>
          <a:r>
            <a:rPr lang="en-US" altLang="ja-JP" dirty="0" smtClean="0">
              <a:solidFill>
                <a:schemeClr val="tx1"/>
              </a:solidFill>
            </a:rPr>
            <a:t>http://toyokeizai.net/articles/-/59367</a:t>
          </a:r>
        </a:p>
        <a:p>
          <a:r>
            <a:rPr lang="ja-JP" altLang="en-US" dirty="0" smtClean="0">
              <a:solidFill>
                <a:schemeClr val="tx1"/>
              </a:solidFill>
            </a:rPr>
            <a:t>東洋経済</a:t>
          </a:r>
          <a:r>
            <a:rPr lang="en-US" altLang="ja-JP" dirty="0" smtClean="0">
              <a:solidFill>
                <a:schemeClr val="tx1"/>
              </a:solidFill>
            </a:rPr>
            <a:t>OL</a:t>
          </a:r>
          <a:r>
            <a:rPr lang="ja-JP" altLang="en-US" dirty="0" smtClean="0">
              <a:solidFill>
                <a:schemeClr val="tx1"/>
              </a:solidFill>
            </a:rPr>
            <a:t>　</a:t>
          </a:r>
          <a:r>
            <a:rPr lang="ja-JP" altLang="en-US" b="1" dirty="0" smtClean="0">
              <a:solidFill>
                <a:schemeClr val="tx1"/>
              </a:solidFill>
            </a:rPr>
            <a:t>「ご当地アイドル」疾走、発信力に行政も注目</a:t>
          </a:r>
          <a:endParaRPr kumimoji="1" lang="ja-JP" altLang="en-US" b="1" dirty="0">
            <a:solidFill>
              <a:schemeClr val="tx1"/>
            </a:solidFill>
          </a:endParaRPr>
        </a:p>
      </dgm:t>
    </dgm:pt>
    <dgm:pt modelId="{FCB5637F-A2C5-456D-95C9-4BCF50E8B7CC}" type="parTrans" cxnId="{1671A5DB-9B36-4C82-9377-8842375521E8}">
      <dgm:prSet/>
      <dgm:spPr/>
      <dgm:t>
        <a:bodyPr/>
        <a:lstStyle/>
        <a:p>
          <a:endParaRPr kumimoji="1" lang="ja-JP" altLang="en-US"/>
        </a:p>
      </dgm:t>
    </dgm:pt>
    <dgm:pt modelId="{96C43324-457E-4E8A-B5B9-CB72C8E9C939}" type="sibTrans" cxnId="{1671A5DB-9B36-4C82-9377-8842375521E8}">
      <dgm:prSet/>
      <dgm:spPr/>
      <dgm:t>
        <a:bodyPr/>
        <a:lstStyle/>
        <a:p>
          <a:endParaRPr kumimoji="1" lang="ja-JP" altLang="en-US"/>
        </a:p>
      </dgm:t>
    </dgm:pt>
    <dgm:pt modelId="{E842A7BA-72D8-45C2-9208-7D63C35615B1}">
      <dgm:prSet phldrT="[テキスト]"/>
      <dgm:spPr>
        <a:solidFill>
          <a:schemeClr val="accent1">
            <a:lumMod val="20000"/>
            <a:lumOff val="80000"/>
          </a:schemeClr>
        </a:solidFill>
        <a:ln w="3175">
          <a:solidFill>
            <a:schemeClr val="tx1"/>
          </a:solidFill>
        </a:ln>
      </dgm:spPr>
      <dgm:t>
        <a:bodyPr/>
        <a:lstStyle/>
        <a:p>
          <a:r>
            <a:rPr lang="en-US" altLang="ja-JP" dirty="0" smtClean="0">
              <a:solidFill>
                <a:schemeClr val="tx1"/>
              </a:solidFill>
            </a:rPr>
            <a:t>http://www.nikkei.com/article/DGXNASDJ24026_V00C14A3000000/</a:t>
          </a:r>
        </a:p>
        <a:p>
          <a:r>
            <a:rPr lang="ja-JP" altLang="en-US" dirty="0" smtClean="0">
              <a:solidFill>
                <a:schemeClr val="tx1"/>
              </a:solidFill>
            </a:rPr>
            <a:t>日本経済新聞　</a:t>
          </a:r>
          <a:r>
            <a:rPr lang="ja-JP" altLang="en-US" b="1" dirty="0" smtClean="0">
              <a:solidFill>
                <a:schemeClr val="tx1"/>
              </a:solidFill>
            </a:rPr>
            <a:t>活況のライブやフェス、ご当地アイドル最新事情</a:t>
          </a:r>
          <a:endParaRPr kumimoji="1" lang="ja-JP" altLang="en-US" b="1" dirty="0">
            <a:solidFill>
              <a:schemeClr val="tx1"/>
            </a:solidFill>
          </a:endParaRPr>
        </a:p>
      </dgm:t>
    </dgm:pt>
    <dgm:pt modelId="{5C7206E5-5420-4434-8864-FF8A333C95D4}" type="parTrans" cxnId="{F8221392-8265-4496-B25C-DD252AC560E0}">
      <dgm:prSet/>
      <dgm:spPr/>
      <dgm:t>
        <a:bodyPr/>
        <a:lstStyle/>
        <a:p>
          <a:endParaRPr kumimoji="1" lang="ja-JP" altLang="en-US"/>
        </a:p>
      </dgm:t>
    </dgm:pt>
    <dgm:pt modelId="{4909E39B-3A3F-46F3-986D-8B6917CD3F4F}" type="sibTrans" cxnId="{F8221392-8265-4496-B25C-DD252AC560E0}">
      <dgm:prSet/>
      <dgm:spPr/>
      <dgm:t>
        <a:bodyPr/>
        <a:lstStyle/>
        <a:p>
          <a:endParaRPr kumimoji="1" lang="ja-JP" altLang="en-US"/>
        </a:p>
      </dgm:t>
    </dgm:pt>
    <dgm:pt modelId="{6BA71F9A-5BFF-4B8C-A4A0-7061A741CB7B}">
      <dgm:prSet phldrT="[テキスト]" custT="1"/>
      <dgm:spPr>
        <a:solidFill>
          <a:schemeClr val="accent1">
            <a:lumMod val="20000"/>
            <a:lumOff val="80000"/>
          </a:schemeClr>
        </a:solidFill>
        <a:ln w="3175">
          <a:solidFill>
            <a:schemeClr val="tx1"/>
          </a:solidFill>
        </a:ln>
      </dgm:spPr>
      <dgm:t>
        <a:bodyPr/>
        <a:lstStyle/>
        <a:p>
          <a:r>
            <a:rPr lang="en-US" altLang="ja-JP" sz="1000" dirty="0" smtClean="0">
              <a:solidFill>
                <a:schemeClr val="tx1"/>
              </a:solidFill>
            </a:rPr>
            <a:t>http://digital.asahi.com/area/niigata/articles/MTW20150218160820004.html?ref=comkiji_txt_end</a:t>
          </a:r>
        </a:p>
        <a:p>
          <a:r>
            <a:rPr lang="ja-JP" altLang="en-US" sz="1400" b="0" dirty="0" smtClean="0">
              <a:solidFill>
                <a:schemeClr val="tx1"/>
              </a:solidFill>
            </a:rPr>
            <a:t>朝日新聞デジタル　</a:t>
          </a:r>
          <a:r>
            <a:rPr lang="ja-JP" altLang="en-US" sz="1800" b="1" dirty="0" smtClean="0">
              <a:solidFill>
                <a:schemeClr val="tx1"/>
              </a:solidFill>
            </a:rPr>
            <a:t>ねぎっこは？経済効果は？ </a:t>
          </a:r>
          <a:r>
            <a:rPr lang="en-US" altLang="ja-JP" sz="1800" b="1" dirty="0" smtClean="0">
              <a:solidFill>
                <a:schemeClr val="tx1"/>
              </a:solidFill>
            </a:rPr>
            <a:t>NGT48</a:t>
          </a:r>
          <a:r>
            <a:rPr lang="ja-JP" altLang="en-US" sz="1800" b="1" dirty="0" smtClean="0">
              <a:solidFill>
                <a:schemeClr val="tx1"/>
              </a:solidFill>
            </a:rPr>
            <a:t>進出</a:t>
          </a:r>
          <a:endParaRPr lang="en-US" altLang="ja-JP" sz="1800" dirty="0" smtClean="0">
            <a:solidFill>
              <a:schemeClr val="tx1"/>
            </a:solidFill>
          </a:endParaRPr>
        </a:p>
      </dgm:t>
    </dgm:pt>
    <dgm:pt modelId="{430607C7-6F28-428F-943D-CA4CA3C76138}" type="parTrans" cxnId="{82651DB5-EE4D-4264-AE89-9A5D8E3E5364}">
      <dgm:prSet/>
      <dgm:spPr/>
      <dgm:t>
        <a:bodyPr/>
        <a:lstStyle/>
        <a:p>
          <a:endParaRPr kumimoji="1" lang="ja-JP" altLang="en-US"/>
        </a:p>
      </dgm:t>
    </dgm:pt>
    <dgm:pt modelId="{F6F1E9E5-5D63-48F8-AE76-7DBEC385CA40}" type="sibTrans" cxnId="{82651DB5-EE4D-4264-AE89-9A5D8E3E5364}">
      <dgm:prSet/>
      <dgm:spPr/>
      <dgm:t>
        <a:bodyPr/>
        <a:lstStyle/>
        <a:p>
          <a:endParaRPr kumimoji="1" lang="ja-JP" altLang="en-US"/>
        </a:p>
      </dgm:t>
    </dgm:pt>
    <dgm:pt modelId="{D796E910-BC3A-4176-AAF6-95E6AC277EB4}" type="pres">
      <dgm:prSet presAssocID="{C0CDBC9E-191B-41CA-8640-964039F2457F}" presName="Name0" presStyleCnt="0">
        <dgm:presLayoutVars>
          <dgm:chPref val="1"/>
          <dgm:dir/>
          <dgm:animOne val="branch"/>
          <dgm:animLvl val="lvl"/>
          <dgm:resizeHandles/>
        </dgm:presLayoutVars>
      </dgm:prSet>
      <dgm:spPr/>
      <dgm:t>
        <a:bodyPr/>
        <a:lstStyle/>
        <a:p>
          <a:endParaRPr kumimoji="1" lang="ja-JP" altLang="en-US"/>
        </a:p>
      </dgm:t>
    </dgm:pt>
    <dgm:pt modelId="{FC6646A3-008F-4808-8AE6-E926818BA933}" type="pres">
      <dgm:prSet presAssocID="{02D166FE-F022-4721-A8F1-DDB9FE6FA45A}" presName="vertOne" presStyleCnt="0"/>
      <dgm:spPr/>
    </dgm:pt>
    <dgm:pt modelId="{08F7FB41-0E54-4DAC-8BC1-AD96832E6752}" type="pres">
      <dgm:prSet presAssocID="{02D166FE-F022-4721-A8F1-DDB9FE6FA45A}" presName="txOne" presStyleLbl="node0" presStyleIdx="0" presStyleCnt="1">
        <dgm:presLayoutVars>
          <dgm:chPref val="3"/>
        </dgm:presLayoutVars>
      </dgm:prSet>
      <dgm:spPr/>
      <dgm:t>
        <a:bodyPr/>
        <a:lstStyle/>
        <a:p>
          <a:endParaRPr kumimoji="1" lang="ja-JP" altLang="en-US"/>
        </a:p>
      </dgm:t>
    </dgm:pt>
    <dgm:pt modelId="{7204CD49-4E07-4E99-B9A5-D21E5B454B53}" type="pres">
      <dgm:prSet presAssocID="{02D166FE-F022-4721-A8F1-DDB9FE6FA45A}" presName="parTransOne" presStyleCnt="0"/>
      <dgm:spPr/>
    </dgm:pt>
    <dgm:pt modelId="{0EA08B99-16B6-49FE-8F94-73C8B6B9F6CC}" type="pres">
      <dgm:prSet presAssocID="{02D166FE-F022-4721-A8F1-DDB9FE6FA45A}" presName="horzOne" presStyleCnt="0"/>
      <dgm:spPr/>
    </dgm:pt>
    <dgm:pt modelId="{639ED3D5-ADF0-4ED1-AC5F-A6464F04F6ED}" type="pres">
      <dgm:prSet presAssocID="{47CCE9B1-595A-45B6-9B49-08730DB329F0}" presName="vertTwo" presStyleCnt="0"/>
      <dgm:spPr/>
    </dgm:pt>
    <dgm:pt modelId="{752C630F-B89C-4DE4-9ED3-34407202A5FA}" type="pres">
      <dgm:prSet presAssocID="{47CCE9B1-595A-45B6-9B49-08730DB329F0}" presName="txTwo" presStyleLbl="node2" presStyleIdx="0" presStyleCnt="1">
        <dgm:presLayoutVars>
          <dgm:chPref val="3"/>
        </dgm:presLayoutVars>
      </dgm:prSet>
      <dgm:spPr/>
      <dgm:t>
        <a:bodyPr/>
        <a:lstStyle/>
        <a:p>
          <a:endParaRPr kumimoji="1" lang="ja-JP" altLang="en-US"/>
        </a:p>
      </dgm:t>
    </dgm:pt>
    <dgm:pt modelId="{3AEDE9CF-37BB-47F7-A922-7C2E2A42EE98}" type="pres">
      <dgm:prSet presAssocID="{47CCE9B1-595A-45B6-9B49-08730DB329F0}" presName="parTransTwo" presStyleCnt="0"/>
      <dgm:spPr/>
    </dgm:pt>
    <dgm:pt modelId="{D69D9E50-E0AD-4A8E-BDB2-67F8BA441904}" type="pres">
      <dgm:prSet presAssocID="{47CCE9B1-595A-45B6-9B49-08730DB329F0}" presName="horzTwo" presStyleCnt="0"/>
      <dgm:spPr/>
    </dgm:pt>
    <dgm:pt modelId="{1930F961-7BA3-48D6-9DCA-D53A5489585E}" type="pres">
      <dgm:prSet presAssocID="{E842A7BA-72D8-45C2-9208-7D63C35615B1}" presName="vertThree" presStyleCnt="0"/>
      <dgm:spPr/>
    </dgm:pt>
    <dgm:pt modelId="{D2EF434B-AED8-460B-B544-9AD28E4F7301}" type="pres">
      <dgm:prSet presAssocID="{E842A7BA-72D8-45C2-9208-7D63C35615B1}" presName="txThree" presStyleLbl="node3" presStyleIdx="0" presStyleCnt="1">
        <dgm:presLayoutVars>
          <dgm:chPref val="3"/>
        </dgm:presLayoutVars>
      </dgm:prSet>
      <dgm:spPr/>
      <dgm:t>
        <a:bodyPr/>
        <a:lstStyle/>
        <a:p>
          <a:endParaRPr kumimoji="1" lang="ja-JP" altLang="en-US"/>
        </a:p>
      </dgm:t>
    </dgm:pt>
    <dgm:pt modelId="{B5F29729-C820-481F-9D9A-4CCECECB6AA7}" type="pres">
      <dgm:prSet presAssocID="{E842A7BA-72D8-45C2-9208-7D63C35615B1}" presName="parTransThree" presStyleCnt="0"/>
      <dgm:spPr/>
    </dgm:pt>
    <dgm:pt modelId="{3BEF336A-1B8D-4256-A0F9-3C9AE02DBE6D}" type="pres">
      <dgm:prSet presAssocID="{E842A7BA-72D8-45C2-9208-7D63C35615B1}" presName="horzThree" presStyleCnt="0"/>
      <dgm:spPr/>
    </dgm:pt>
    <dgm:pt modelId="{42CFFA53-6053-44A7-B9B0-8BA35E328E9E}" type="pres">
      <dgm:prSet presAssocID="{6BA71F9A-5BFF-4B8C-A4A0-7061A741CB7B}" presName="vertFour" presStyleCnt="0">
        <dgm:presLayoutVars>
          <dgm:chPref val="3"/>
        </dgm:presLayoutVars>
      </dgm:prSet>
      <dgm:spPr/>
    </dgm:pt>
    <dgm:pt modelId="{3E127542-8407-4AF3-B9FA-BCB2FD7FA974}" type="pres">
      <dgm:prSet presAssocID="{6BA71F9A-5BFF-4B8C-A4A0-7061A741CB7B}" presName="txFour" presStyleLbl="node4" presStyleIdx="0" presStyleCnt="1">
        <dgm:presLayoutVars>
          <dgm:chPref val="3"/>
        </dgm:presLayoutVars>
      </dgm:prSet>
      <dgm:spPr/>
      <dgm:t>
        <a:bodyPr/>
        <a:lstStyle/>
        <a:p>
          <a:endParaRPr kumimoji="1" lang="ja-JP" altLang="en-US"/>
        </a:p>
      </dgm:t>
    </dgm:pt>
    <dgm:pt modelId="{60FE0095-9534-4304-8029-7A47C5506DAF}" type="pres">
      <dgm:prSet presAssocID="{6BA71F9A-5BFF-4B8C-A4A0-7061A741CB7B}" presName="horzFour" presStyleCnt="0"/>
      <dgm:spPr/>
    </dgm:pt>
  </dgm:ptLst>
  <dgm:cxnLst>
    <dgm:cxn modelId="{1671A5DB-9B36-4C82-9377-8842375521E8}" srcId="{02D166FE-F022-4721-A8F1-DDB9FE6FA45A}" destId="{47CCE9B1-595A-45B6-9B49-08730DB329F0}" srcOrd="0" destOrd="0" parTransId="{FCB5637F-A2C5-456D-95C9-4BCF50E8B7CC}" sibTransId="{96C43324-457E-4E8A-B5B9-CB72C8E9C939}"/>
    <dgm:cxn modelId="{7513AD64-4E11-4389-B192-A67F390B7B73}" type="presOf" srcId="{47CCE9B1-595A-45B6-9B49-08730DB329F0}" destId="{752C630F-B89C-4DE4-9ED3-34407202A5FA}" srcOrd="0" destOrd="0" presId="urn:microsoft.com/office/officeart/2005/8/layout/hierarchy4"/>
    <dgm:cxn modelId="{F8221392-8265-4496-B25C-DD252AC560E0}" srcId="{47CCE9B1-595A-45B6-9B49-08730DB329F0}" destId="{E842A7BA-72D8-45C2-9208-7D63C35615B1}" srcOrd="0" destOrd="0" parTransId="{5C7206E5-5420-4434-8864-FF8A333C95D4}" sibTransId="{4909E39B-3A3F-46F3-986D-8B6917CD3F4F}"/>
    <dgm:cxn modelId="{85153BC0-1594-4F7A-88E7-73CDDC60B98B}" type="presOf" srcId="{E842A7BA-72D8-45C2-9208-7D63C35615B1}" destId="{D2EF434B-AED8-460B-B544-9AD28E4F7301}" srcOrd="0" destOrd="0" presId="urn:microsoft.com/office/officeart/2005/8/layout/hierarchy4"/>
    <dgm:cxn modelId="{F328681D-A6D8-4260-B7C3-A72CAE37819E}" type="presOf" srcId="{02D166FE-F022-4721-A8F1-DDB9FE6FA45A}" destId="{08F7FB41-0E54-4DAC-8BC1-AD96832E6752}" srcOrd="0" destOrd="0" presId="urn:microsoft.com/office/officeart/2005/8/layout/hierarchy4"/>
    <dgm:cxn modelId="{0D760AFE-051A-4653-8CBC-86966275E171}" type="presOf" srcId="{6BA71F9A-5BFF-4B8C-A4A0-7061A741CB7B}" destId="{3E127542-8407-4AF3-B9FA-BCB2FD7FA974}" srcOrd="0" destOrd="0" presId="urn:microsoft.com/office/officeart/2005/8/layout/hierarchy4"/>
    <dgm:cxn modelId="{82651DB5-EE4D-4264-AE89-9A5D8E3E5364}" srcId="{E842A7BA-72D8-45C2-9208-7D63C35615B1}" destId="{6BA71F9A-5BFF-4B8C-A4A0-7061A741CB7B}" srcOrd="0" destOrd="0" parTransId="{430607C7-6F28-428F-943D-CA4CA3C76138}" sibTransId="{F6F1E9E5-5D63-48F8-AE76-7DBEC385CA40}"/>
    <dgm:cxn modelId="{F2C0B3B2-ECB1-4D14-8DCA-190CF2C7EC53}" type="presOf" srcId="{C0CDBC9E-191B-41CA-8640-964039F2457F}" destId="{D796E910-BC3A-4176-AAF6-95E6AC277EB4}" srcOrd="0" destOrd="0" presId="urn:microsoft.com/office/officeart/2005/8/layout/hierarchy4"/>
    <dgm:cxn modelId="{1BD16673-B764-4BCB-A91C-17BF5586C021}" srcId="{C0CDBC9E-191B-41CA-8640-964039F2457F}" destId="{02D166FE-F022-4721-A8F1-DDB9FE6FA45A}" srcOrd="0" destOrd="0" parTransId="{3AD1D74A-CDAB-48EB-BCAA-B382CEE4AAE3}" sibTransId="{AE2BD096-9671-40C1-9BB9-68E288EF8382}"/>
    <dgm:cxn modelId="{DB49E8D9-E223-4752-B131-B53FC8AA21D8}" type="presParOf" srcId="{D796E910-BC3A-4176-AAF6-95E6AC277EB4}" destId="{FC6646A3-008F-4808-8AE6-E926818BA933}" srcOrd="0" destOrd="0" presId="urn:microsoft.com/office/officeart/2005/8/layout/hierarchy4"/>
    <dgm:cxn modelId="{2662A8E7-10A4-46FB-B024-749B393AD854}" type="presParOf" srcId="{FC6646A3-008F-4808-8AE6-E926818BA933}" destId="{08F7FB41-0E54-4DAC-8BC1-AD96832E6752}" srcOrd="0" destOrd="0" presId="urn:microsoft.com/office/officeart/2005/8/layout/hierarchy4"/>
    <dgm:cxn modelId="{9FD8B65E-4375-47F0-909E-F7D72132B406}" type="presParOf" srcId="{FC6646A3-008F-4808-8AE6-E926818BA933}" destId="{7204CD49-4E07-4E99-B9A5-D21E5B454B53}" srcOrd="1" destOrd="0" presId="urn:microsoft.com/office/officeart/2005/8/layout/hierarchy4"/>
    <dgm:cxn modelId="{1A2B04EE-57FA-4CD4-B606-10A206C9322B}" type="presParOf" srcId="{FC6646A3-008F-4808-8AE6-E926818BA933}" destId="{0EA08B99-16B6-49FE-8F94-73C8B6B9F6CC}" srcOrd="2" destOrd="0" presId="urn:microsoft.com/office/officeart/2005/8/layout/hierarchy4"/>
    <dgm:cxn modelId="{230DFE19-E372-4821-816C-8E931897B248}" type="presParOf" srcId="{0EA08B99-16B6-49FE-8F94-73C8B6B9F6CC}" destId="{639ED3D5-ADF0-4ED1-AC5F-A6464F04F6ED}" srcOrd="0" destOrd="0" presId="urn:microsoft.com/office/officeart/2005/8/layout/hierarchy4"/>
    <dgm:cxn modelId="{902B91D8-5ADC-4E8F-87D1-1F5915B133A3}" type="presParOf" srcId="{639ED3D5-ADF0-4ED1-AC5F-A6464F04F6ED}" destId="{752C630F-B89C-4DE4-9ED3-34407202A5FA}" srcOrd="0" destOrd="0" presId="urn:microsoft.com/office/officeart/2005/8/layout/hierarchy4"/>
    <dgm:cxn modelId="{9D5B870D-2DA6-4927-9B92-CDC42F95D7C4}" type="presParOf" srcId="{639ED3D5-ADF0-4ED1-AC5F-A6464F04F6ED}" destId="{3AEDE9CF-37BB-47F7-A922-7C2E2A42EE98}" srcOrd="1" destOrd="0" presId="urn:microsoft.com/office/officeart/2005/8/layout/hierarchy4"/>
    <dgm:cxn modelId="{20CFB2D0-DD66-4228-8D9C-3002D01EFBCE}" type="presParOf" srcId="{639ED3D5-ADF0-4ED1-AC5F-A6464F04F6ED}" destId="{D69D9E50-E0AD-4A8E-BDB2-67F8BA441904}" srcOrd="2" destOrd="0" presId="urn:microsoft.com/office/officeart/2005/8/layout/hierarchy4"/>
    <dgm:cxn modelId="{EB21A9CC-ADCB-46EF-B056-D88E21F6BDF1}" type="presParOf" srcId="{D69D9E50-E0AD-4A8E-BDB2-67F8BA441904}" destId="{1930F961-7BA3-48D6-9DCA-D53A5489585E}" srcOrd="0" destOrd="0" presId="urn:microsoft.com/office/officeart/2005/8/layout/hierarchy4"/>
    <dgm:cxn modelId="{FDD3BCC6-FCA9-497C-9D5A-6F743C151C39}" type="presParOf" srcId="{1930F961-7BA3-48D6-9DCA-D53A5489585E}" destId="{D2EF434B-AED8-460B-B544-9AD28E4F7301}" srcOrd="0" destOrd="0" presId="urn:microsoft.com/office/officeart/2005/8/layout/hierarchy4"/>
    <dgm:cxn modelId="{C0CC9EF8-7DD7-49C6-BEB5-7322FAA2747C}" type="presParOf" srcId="{1930F961-7BA3-48D6-9DCA-D53A5489585E}" destId="{B5F29729-C820-481F-9D9A-4CCECECB6AA7}" srcOrd="1" destOrd="0" presId="urn:microsoft.com/office/officeart/2005/8/layout/hierarchy4"/>
    <dgm:cxn modelId="{3223D401-EE37-4CD8-9FD3-CBD68AF86585}" type="presParOf" srcId="{1930F961-7BA3-48D6-9DCA-D53A5489585E}" destId="{3BEF336A-1B8D-4256-A0F9-3C9AE02DBE6D}" srcOrd="2" destOrd="0" presId="urn:microsoft.com/office/officeart/2005/8/layout/hierarchy4"/>
    <dgm:cxn modelId="{339C3307-8488-45BD-8673-5915211A22B1}" type="presParOf" srcId="{3BEF336A-1B8D-4256-A0F9-3C9AE02DBE6D}" destId="{42CFFA53-6053-44A7-B9B0-8BA35E328E9E}" srcOrd="0" destOrd="0" presId="urn:microsoft.com/office/officeart/2005/8/layout/hierarchy4"/>
    <dgm:cxn modelId="{D64AF6EB-DB78-42C8-822C-42F19A8F34A7}" type="presParOf" srcId="{42CFFA53-6053-44A7-B9B0-8BA35E328E9E}" destId="{3E127542-8407-4AF3-B9FA-BCB2FD7FA974}" srcOrd="0" destOrd="0" presId="urn:microsoft.com/office/officeart/2005/8/layout/hierarchy4"/>
    <dgm:cxn modelId="{6ADF6672-7F15-48EA-A339-599826483AEF}" type="presParOf" srcId="{42CFFA53-6053-44A7-B9B0-8BA35E328E9E}" destId="{60FE0095-9534-4304-8029-7A47C5506DAF}" srcOrd="1" destOrd="0" presId="urn:microsoft.com/office/officeart/2005/8/layout/hierarchy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6FD690B-E939-4E42-BA1D-805BBBBECB81}"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kumimoji="1" lang="ja-JP" altLang="en-US"/>
        </a:p>
      </dgm:t>
    </dgm:pt>
    <dgm:pt modelId="{92325D5C-BE65-4313-B3A4-DBCC59527C59}">
      <dgm:prSet phldrT="[テキスト]"/>
      <dgm:spPr/>
      <dgm:t>
        <a:bodyPr/>
        <a:lstStyle/>
        <a:p>
          <a:r>
            <a:rPr kumimoji="1" lang="en-US" altLang="ja-JP" dirty="0" smtClean="0"/>
            <a:t> </a:t>
          </a:r>
          <a:endParaRPr kumimoji="1" lang="ja-JP" altLang="en-US" dirty="0"/>
        </a:p>
      </dgm:t>
    </dgm:pt>
    <dgm:pt modelId="{3374D608-52AF-4FB0-85FC-FB76167C12C3}" type="parTrans" cxnId="{C2F47929-C5B4-46F7-8790-631B16A7B85F}">
      <dgm:prSet/>
      <dgm:spPr/>
      <dgm:t>
        <a:bodyPr/>
        <a:lstStyle/>
        <a:p>
          <a:endParaRPr kumimoji="1" lang="ja-JP" altLang="en-US"/>
        </a:p>
      </dgm:t>
    </dgm:pt>
    <dgm:pt modelId="{630C6585-65D1-41A0-B82F-A00F5159C220}" type="sibTrans" cxnId="{C2F47929-C5B4-46F7-8790-631B16A7B85F}">
      <dgm:prSet/>
      <dgm:spPr/>
      <dgm:t>
        <a:bodyPr/>
        <a:lstStyle/>
        <a:p>
          <a:endParaRPr kumimoji="1" lang="ja-JP" altLang="en-US"/>
        </a:p>
      </dgm:t>
    </dgm:pt>
    <dgm:pt modelId="{11A0CF18-846C-4528-9FF7-AA69EF7B1D8F}">
      <dgm:prSet phldrT="[テキスト]"/>
      <dgm:spPr/>
      <dgm:t>
        <a:bodyPr/>
        <a:lstStyle/>
        <a:p>
          <a:r>
            <a:rPr kumimoji="1" lang="en-US" altLang="ja-JP" dirty="0" err="1" smtClean="0"/>
            <a:t>Negicco</a:t>
          </a:r>
          <a:r>
            <a:rPr kumimoji="1" lang="ja-JP" altLang="en-US" dirty="0" smtClean="0"/>
            <a:t>がファミリーマートとコラボ</a:t>
          </a:r>
          <a:endParaRPr kumimoji="1" lang="en-US" altLang="ja-JP" dirty="0" smtClean="0"/>
        </a:p>
        <a:p>
          <a:r>
            <a:rPr kumimoji="1" lang="ja-JP" altLang="en-US" dirty="0" smtClean="0"/>
            <a:t>コラボ商品のおにぎりは</a:t>
          </a:r>
          <a:r>
            <a:rPr kumimoji="1" lang="en-US" altLang="ja-JP" dirty="0" smtClean="0"/>
            <a:t>1.5</a:t>
          </a:r>
          <a:r>
            <a:rPr kumimoji="1" lang="ja-JP" altLang="en-US" dirty="0" smtClean="0"/>
            <a:t>倍お弁当は</a:t>
          </a:r>
          <a:r>
            <a:rPr kumimoji="1" lang="en-US" altLang="ja-JP" dirty="0" smtClean="0"/>
            <a:t>2.5</a:t>
          </a:r>
          <a:r>
            <a:rPr kumimoji="1" lang="ja-JP" altLang="en-US" dirty="0" smtClean="0"/>
            <a:t>倍の</a:t>
          </a:r>
          <a:endParaRPr kumimoji="1" lang="en-US" altLang="ja-JP" dirty="0" smtClean="0"/>
        </a:p>
        <a:p>
          <a:r>
            <a:rPr kumimoji="1" lang="ja-JP" altLang="en-US" dirty="0" smtClean="0"/>
            <a:t>売り上げとなった。</a:t>
          </a:r>
          <a:endParaRPr kumimoji="1" lang="ja-JP" altLang="en-US" dirty="0"/>
        </a:p>
      </dgm:t>
    </dgm:pt>
    <dgm:pt modelId="{1582F046-31B3-47C5-B52E-397CA640C517}" type="parTrans" cxnId="{C5175928-C303-4F4E-BB96-6471D697BAD4}">
      <dgm:prSet/>
      <dgm:spPr/>
      <dgm:t>
        <a:bodyPr/>
        <a:lstStyle/>
        <a:p>
          <a:endParaRPr kumimoji="1" lang="ja-JP" altLang="en-US"/>
        </a:p>
      </dgm:t>
    </dgm:pt>
    <dgm:pt modelId="{D2C70E95-36D2-4E95-AC37-F3873A6663B3}" type="sibTrans" cxnId="{C5175928-C303-4F4E-BB96-6471D697BAD4}">
      <dgm:prSet/>
      <dgm:spPr/>
      <dgm:t>
        <a:bodyPr/>
        <a:lstStyle/>
        <a:p>
          <a:endParaRPr kumimoji="1" lang="ja-JP" altLang="en-US"/>
        </a:p>
      </dgm:t>
    </dgm:pt>
    <dgm:pt modelId="{DD57F63D-3EA2-4388-BB7A-73DDE3CDD989}">
      <dgm:prSet phldrT="[テキスト]"/>
      <dgm:spPr/>
      <dgm:t>
        <a:bodyPr/>
        <a:lstStyle/>
        <a:p>
          <a:r>
            <a:rPr kumimoji="1" lang="ja-JP" altLang="en-US" dirty="0" smtClean="0"/>
            <a:t>ひめキュンフルーツ缶は商店街をひめキュン一色にする</a:t>
          </a:r>
          <a:endParaRPr kumimoji="1" lang="en-US" altLang="ja-JP" dirty="0" smtClean="0"/>
        </a:p>
        <a:p>
          <a:r>
            <a:rPr kumimoji="1" lang="ja-JP" altLang="en-US" dirty="0" smtClean="0"/>
            <a:t>「商店街にひめキュンを取り入れることにより通行量を明らかに増えました。」（松山銀天街振興組合副理事長 加戸さん談）</a:t>
          </a:r>
          <a:endParaRPr kumimoji="1" lang="ja-JP" altLang="en-US" dirty="0"/>
        </a:p>
      </dgm:t>
    </dgm:pt>
    <dgm:pt modelId="{3C63A4C4-3EFA-48C8-BF0A-EB9F322FF910}" type="sibTrans" cxnId="{D2837253-86DD-4583-A5A4-DEF2E6489E58}">
      <dgm:prSet/>
      <dgm:spPr/>
      <dgm:t>
        <a:bodyPr/>
        <a:lstStyle/>
        <a:p>
          <a:endParaRPr kumimoji="1" lang="ja-JP" altLang="en-US"/>
        </a:p>
      </dgm:t>
    </dgm:pt>
    <dgm:pt modelId="{9CA2315D-DA87-4E58-8BDE-580E3D17624A}" type="parTrans" cxnId="{D2837253-86DD-4583-A5A4-DEF2E6489E58}">
      <dgm:prSet/>
      <dgm:spPr/>
      <dgm:t>
        <a:bodyPr/>
        <a:lstStyle/>
        <a:p>
          <a:endParaRPr kumimoji="1" lang="ja-JP" altLang="en-US"/>
        </a:p>
      </dgm:t>
    </dgm:pt>
    <dgm:pt modelId="{58D65CDC-05B4-4095-B3A0-68F5BE51EFFE}">
      <dgm:prSet phldrT="[テキスト]"/>
      <dgm:spPr/>
      <dgm:t>
        <a:bodyPr/>
        <a:lstStyle/>
        <a:p>
          <a:r>
            <a:rPr kumimoji="1" lang="ja-JP" altLang="en-US" dirty="0" err="1" smtClean="0"/>
            <a:t>とち</a:t>
          </a:r>
          <a:r>
            <a:rPr kumimoji="1" lang="ja-JP" altLang="en-US" dirty="0" smtClean="0"/>
            <a:t>おとめ２５は</a:t>
          </a:r>
          <a:r>
            <a:rPr kumimoji="1" lang="en-US" altLang="ja-JP" dirty="0" smtClean="0"/>
            <a:t>2013</a:t>
          </a:r>
          <a:r>
            <a:rPr kumimoji="1" lang="ja-JP" altLang="en-US" dirty="0" smtClean="0"/>
            <a:t>年にと</a:t>
          </a:r>
          <a:r>
            <a:rPr kumimoji="1" lang="ja-JP" altLang="en-US" dirty="0" err="1" smtClean="0"/>
            <a:t>ち</a:t>
          </a:r>
          <a:r>
            <a:rPr kumimoji="1" lang="ja-JP" altLang="en-US" dirty="0" smtClean="0"/>
            <a:t>おとめ</a:t>
          </a:r>
          <a:r>
            <a:rPr kumimoji="1" lang="en-US" altLang="ja-JP" dirty="0" smtClean="0"/>
            <a:t>PR</a:t>
          </a:r>
          <a:r>
            <a:rPr kumimoji="1" lang="ja-JP" altLang="en-US" dirty="0" smtClean="0"/>
            <a:t>大使に任命され新宿で</a:t>
          </a:r>
          <a:r>
            <a:rPr kumimoji="1" lang="en-US" altLang="ja-JP" dirty="0" smtClean="0"/>
            <a:t>JA</a:t>
          </a:r>
          <a:r>
            <a:rPr kumimoji="1" lang="ja-JP" altLang="en-US" dirty="0" smtClean="0"/>
            <a:t>全農と栃木主催の「と</a:t>
          </a:r>
          <a:r>
            <a:rPr kumimoji="1" lang="ja-JP" altLang="en-US" dirty="0" err="1" smtClean="0"/>
            <a:t>ち</a:t>
          </a:r>
          <a:r>
            <a:rPr kumimoji="1" lang="ja-JP" altLang="en-US" dirty="0" smtClean="0"/>
            <a:t>おとめサンプリング」などの活動を行い</a:t>
          </a:r>
          <a:r>
            <a:rPr kumimoji="1" lang="en-US" altLang="ja-JP" dirty="0" smtClean="0"/>
            <a:t>2015</a:t>
          </a:r>
          <a:r>
            <a:rPr kumimoji="1" lang="ja-JP" altLang="en-US" dirty="0" smtClean="0"/>
            <a:t>年（</a:t>
          </a:r>
          <a:r>
            <a:rPr kumimoji="1" lang="en-US" altLang="ja-JP" dirty="0" smtClean="0"/>
            <a:t>14</a:t>
          </a:r>
          <a:r>
            <a:rPr kumimoji="1" lang="ja-JP" altLang="en-US" dirty="0" smtClean="0"/>
            <a:t>年秋～</a:t>
          </a:r>
          <a:r>
            <a:rPr kumimoji="1" lang="en-US" altLang="ja-JP" dirty="0" smtClean="0"/>
            <a:t>15</a:t>
          </a:r>
          <a:r>
            <a:rPr kumimoji="1" lang="ja-JP" altLang="en-US" dirty="0" smtClean="0"/>
            <a:t>年春）に目標としていた</a:t>
          </a:r>
          <a:r>
            <a:rPr kumimoji="1" lang="en-US" altLang="ja-JP" dirty="0" smtClean="0"/>
            <a:t>85</a:t>
          </a:r>
          <a:r>
            <a:rPr kumimoji="1" lang="ja-JP" altLang="en-US" dirty="0" smtClean="0"/>
            <a:t>億を</a:t>
          </a:r>
          <a:r>
            <a:rPr kumimoji="1" lang="en-US" altLang="ja-JP" dirty="0" smtClean="0"/>
            <a:t>9</a:t>
          </a:r>
          <a:r>
            <a:rPr kumimoji="1" lang="ja-JP" altLang="en-US" dirty="0" smtClean="0"/>
            <a:t>年ぶりに達成した。</a:t>
          </a:r>
          <a:endParaRPr kumimoji="1" lang="ja-JP" altLang="en-US" dirty="0"/>
        </a:p>
      </dgm:t>
    </dgm:pt>
    <dgm:pt modelId="{D752B2FD-A684-43DE-88E3-4FB49416CCA5}" type="parTrans" cxnId="{A99C77B2-8EC9-4C61-B7D8-044ADBCA4D8B}">
      <dgm:prSet/>
      <dgm:spPr/>
      <dgm:t>
        <a:bodyPr/>
        <a:lstStyle/>
        <a:p>
          <a:endParaRPr kumimoji="1" lang="ja-JP" altLang="en-US"/>
        </a:p>
      </dgm:t>
    </dgm:pt>
    <dgm:pt modelId="{5A5F9D76-E864-407E-9DE4-27CDEF38414A}" type="sibTrans" cxnId="{A99C77B2-8EC9-4C61-B7D8-044ADBCA4D8B}">
      <dgm:prSet/>
      <dgm:spPr/>
      <dgm:t>
        <a:bodyPr/>
        <a:lstStyle/>
        <a:p>
          <a:endParaRPr kumimoji="1" lang="ja-JP" altLang="en-US"/>
        </a:p>
      </dgm:t>
    </dgm:pt>
    <dgm:pt modelId="{AB649242-8CEA-44F3-8FBA-DD478B6215C2}" type="pres">
      <dgm:prSet presAssocID="{A6FD690B-E939-4E42-BA1D-805BBBBECB81}" presName="vert0" presStyleCnt="0">
        <dgm:presLayoutVars>
          <dgm:dir/>
          <dgm:animOne val="branch"/>
          <dgm:animLvl val="lvl"/>
        </dgm:presLayoutVars>
      </dgm:prSet>
      <dgm:spPr/>
      <dgm:t>
        <a:bodyPr/>
        <a:lstStyle/>
        <a:p>
          <a:endParaRPr kumimoji="1" lang="ja-JP" altLang="en-US"/>
        </a:p>
      </dgm:t>
    </dgm:pt>
    <dgm:pt modelId="{C4E81BE4-896E-46D7-8D97-49FDD4CB50E1}" type="pres">
      <dgm:prSet presAssocID="{92325D5C-BE65-4313-B3A4-DBCC59527C59}" presName="thickLine" presStyleLbl="alignNode1" presStyleIdx="0" presStyleCnt="1"/>
      <dgm:spPr/>
    </dgm:pt>
    <dgm:pt modelId="{0A21A062-0EC7-4F23-82CD-7773618029FC}" type="pres">
      <dgm:prSet presAssocID="{92325D5C-BE65-4313-B3A4-DBCC59527C59}" presName="horz1" presStyleCnt="0"/>
      <dgm:spPr/>
    </dgm:pt>
    <dgm:pt modelId="{9F3A25A5-A951-4E4F-B444-89367C845C03}" type="pres">
      <dgm:prSet presAssocID="{92325D5C-BE65-4313-B3A4-DBCC59527C59}" presName="tx1" presStyleLbl="revTx" presStyleIdx="0" presStyleCnt="4"/>
      <dgm:spPr/>
      <dgm:t>
        <a:bodyPr/>
        <a:lstStyle/>
        <a:p>
          <a:endParaRPr kumimoji="1" lang="ja-JP" altLang="en-US"/>
        </a:p>
      </dgm:t>
    </dgm:pt>
    <dgm:pt modelId="{AC10FCF1-99C2-4A18-88D4-A8F6A9AF7E0D}" type="pres">
      <dgm:prSet presAssocID="{92325D5C-BE65-4313-B3A4-DBCC59527C59}" presName="vert1" presStyleCnt="0"/>
      <dgm:spPr/>
    </dgm:pt>
    <dgm:pt modelId="{C2252536-0244-4DBA-AB20-1CC5FDF5F64A}" type="pres">
      <dgm:prSet presAssocID="{11A0CF18-846C-4528-9FF7-AA69EF7B1D8F}" presName="vertSpace2a" presStyleCnt="0"/>
      <dgm:spPr/>
    </dgm:pt>
    <dgm:pt modelId="{48F267A0-FE74-4D3E-AB03-82D78B51750A}" type="pres">
      <dgm:prSet presAssocID="{11A0CF18-846C-4528-9FF7-AA69EF7B1D8F}" presName="horz2" presStyleCnt="0"/>
      <dgm:spPr/>
    </dgm:pt>
    <dgm:pt modelId="{FC418ED8-306B-4D6A-8E2E-398393CFFB17}" type="pres">
      <dgm:prSet presAssocID="{11A0CF18-846C-4528-9FF7-AA69EF7B1D8F}" presName="horzSpace2" presStyleCnt="0"/>
      <dgm:spPr/>
    </dgm:pt>
    <dgm:pt modelId="{876E4499-FC50-4B1A-90DB-2EFD3EFBAD8B}" type="pres">
      <dgm:prSet presAssocID="{11A0CF18-846C-4528-9FF7-AA69EF7B1D8F}" presName="tx2" presStyleLbl="revTx" presStyleIdx="1" presStyleCnt="4"/>
      <dgm:spPr/>
      <dgm:t>
        <a:bodyPr/>
        <a:lstStyle/>
        <a:p>
          <a:endParaRPr kumimoji="1" lang="ja-JP" altLang="en-US"/>
        </a:p>
      </dgm:t>
    </dgm:pt>
    <dgm:pt modelId="{AAB4C13B-8E0B-4CE3-82D0-C5B65131E4D5}" type="pres">
      <dgm:prSet presAssocID="{11A0CF18-846C-4528-9FF7-AA69EF7B1D8F}" presName="vert2" presStyleCnt="0"/>
      <dgm:spPr/>
    </dgm:pt>
    <dgm:pt modelId="{26E63FCA-6214-4D89-8FE8-1B3AD7C69496}" type="pres">
      <dgm:prSet presAssocID="{11A0CF18-846C-4528-9FF7-AA69EF7B1D8F}" presName="thinLine2b" presStyleLbl="callout" presStyleIdx="0" presStyleCnt="3"/>
      <dgm:spPr/>
    </dgm:pt>
    <dgm:pt modelId="{11021D62-A6F5-4E86-A86B-5A38AF6BB7ED}" type="pres">
      <dgm:prSet presAssocID="{11A0CF18-846C-4528-9FF7-AA69EF7B1D8F}" presName="vertSpace2b" presStyleCnt="0"/>
      <dgm:spPr/>
    </dgm:pt>
    <dgm:pt modelId="{74E70FC8-56A4-4599-825C-45B7AF51AA1C}" type="pres">
      <dgm:prSet presAssocID="{DD57F63D-3EA2-4388-BB7A-73DDE3CDD989}" presName="horz2" presStyleCnt="0"/>
      <dgm:spPr/>
    </dgm:pt>
    <dgm:pt modelId="{21A7BC01-AAD3-4FFF-8CCC-00738DB34FCD}" type="pres">
      <dgm:prSet presAssocID="{DD57F63D-3EA2-4388-BB7A-73DDE3CDD989}" presName="horzSpace2" presStyleCnt="0"/>
      <dgm:spPr/>
    </dgm:pt>
    <dgm:pt modelId="{19830856-E3EE-47FB-8ED9-ED6DD5F80CF1}" type="pres">
      <dgm:prSet presAssocID="{DD57F63D-3EA2-4388-BB7A-73DDE3CDD989}" presName="tx2" presStyleLbl="revTx" presStyleIdx="2" presStyleCnt="4"/>
      <dgm:spPr/>
      <dgm:t>
        <a:bodyPr/>
        <a:lstStyle/>
        <a:p>
          <a:endParaRPr kumimoji="1" lang="ja-JP" altLang="en-US"/>
        </a:p>
      </dgm:t>
    </dgm:pt>
    <dgm:pt modelId="{8F721ACA-69C2-41EC-9F3C-5740570C725A}" type="pres">
      <dgm:prSet presAssocID="{DD57F63D-3EA2-4388-BB7A-73DDE3CDD989}" presName="vert2" presStyleCnt="0"/>
      <dgm:spPr/>
    </dgm:pt>
    <dgm:pt modelId="{DDF61C96-C3C7-4EAF-BF63-358E99D86D70}" type="pres">
      <dgm:prSet presAssocID="{DD57F63D-3EA2-4388-BB7A-73DDE3CDD989}" presName="thinLine2b" presStyleLbl="callout" presStyleIdx="1" presStyleCnt="3"/>
      <dgm:spPr/>
    </dgm:pt>
    <dgm:pt modelId="{67D19774-1B7B-4EBE-B652-B50F3650BB6D}" type="pres">
      <dgm:prSet presAssocID="{DD57F63D-3EA2-4388-BB7A-73DDE3CDD989}" presName="vertSpace2b" presStyleCnt="0"/>
      <dgm:spPr/>
    </dgm:pt>
    <dgm:pt modelId="{FE050763-AB4C-49D3-8449-EB2FF3C0E9DC}" type="pres">
      <dgm:prSet presAssocID="{58D65CDC-05B4-4095-B3A0-68F5BE51EFFE}" presName="horz2" presStyleCnt="0"/>
      <dgm:spPr/>
    </dgm:pt>
    <dgm:pt modelId="{4568739D-A432-4D55-B79F-ABC489F87C33}" type="pres">
      <dgm:prSet presAssocID="{58D65CDC-05B4-4095-B3A0-68F5BE51EFFE}" presName="horzSpace2" presStyleCnt="0"/>
      <dgm:spPr/>
    </dgm:pt>
    <dgm:pt modelId="{447E2737-DDFB-450E-9DA7-C46FA8125448}" type="pres">
      <dgm:prSet presAssocID="{58D65CDC-05B4-4095-B3A0-68F5BE51EFFE}" presName="tx2" presStyleLbl="revTx" presStyleIdx="3" presStyleCnt="4"/>
      <dgm:spPr/>
      <dgm:t>
        <a:bodyPr/>
        <a:lstStyle/>
        <a:p>
          <a:endParaRPr kumimoji="1" lang="ja-JP" altLang="en-US"/>
        </a:p>
      </dgm:t>
    </dgm:pt>
    <dgm:pt modelId="{6F7B4BEA-6F18-4259-B479-D65AA2E3B94C}" type="pres">
      <dgm:prSet presAssocID="{58D65CDC-05B4-4095-B3A0-68F5BE51EFFE}" presName="vert2" presStyleCnt="0"/>
      <dgm:spPr/>
    </dgm:pt>
    <dgm:pt modelId="{3238D4DD-4F61-429B-8473-DB2D983A07E6}" type="pres">
      <dgm:prSet presAssocID="{58D65CDC-05B4-4095-B3A0-68F5BE51EFFE}" presName="thinLine2b" presStyleLbl="callout" presStyleIdx="2" presStyleCnt="3"/>
      <dgm:spPr/>
    </dgm:pt>
    <dgm:pt modelId="{E41B5497-81B2-4CE8-86AF-38AA3CECAD1F}" type="pres">
      <dgm:prSet presAssocID="{58D65CDC-05B4-4095-B3A0-68F5BE51EFFE}" presName="vertSpace2b" presStyleCnt="0"/>
      <dgm:spPr/>
    </dgm:pt>
  </dgm:ptLst>
  <dgm:cxnLst>
    <dgm:cxn modelId="{A99C77B2-8EC9-4C61-B7D8-044ADBCA4D8B}" srcId="{92325D5C-BE65-4313-B3A4-DBCC59527C59}" destId="{58D65CDC-05B4-4095-B3A0-68F5BE51EFFE}" srcOrd="2" destOrd="0" parTransId="{D752B2FD-A684-43DE-88E3-4FB49416CCA5}" sibTransId="{5A5F9D76-E864-407E-9DE4-27CDEF38414A}"/>
    <dgm:cxn modelId="{4CD27B47-2BC7-47BE-A614-5245768E3FEC}" type="presOf" srcId="{11A0CF18-846C-4528-9FF7-AA69EF7B1D8F}" destId="{876E4499-FC50-4B1A-90DB-2EFD3EFBAD8B}" srcOrd="0" destOrd="0" presId="urn:microsoft.com/office/officeart/2008/layout/LinedList"/>
    <dgm:cxn modelId="{C5175928-C303-4F4E-BB96-6471D697BAD4}" srcId="{92325D5C-BE65-4313-B3A4-DBCC59527C59}" destId="{11A0CF18-846C-4528-9FF7-AA69EF7B1D8F}" srcOrd="0" destOrd="0" parTransId="{1582F046-31B3-47C5-B52E-397CA640C517}" sibTransId="{D2C70E95-36D2-4E95-AC37-F3873A6663B3}"/>
    <dgm:cxn modelId="{43890224-E074-4A94-9CFB-262BCB3D5F59}" type="presOf" srcId="{58D65CDC-05B4-4095-B3A0-68F5BE51EFFE}" destId="{447E2737-DDFB-450E-9DA7-C46FA8125448}" srcOrd="0" destOrd="0" presId="urn:microsoft.com/office/officeart/2008/layout/LinedList"/>
    <dgm:cxn modelId="{92D59AE5-A497-40B2-9187-9AEB4FFA7ABF}" type="presOf" srcId="{92325D5C-BE65-4313-B3A4-DBCC59527C59}" destId="{9F3A25A5-A951-4E4F-B444-89367C845C03}" srcOrd="0" destOrd="0" presId="urn:microsoft.com/office/officeart/2008/layout/LinedList"/>
    <dgm:cxn modelId="{C2F47929-C5B4-46F7-8790-631B16A7B85F}" srcId="{A6FD690B-E939-4E42-BA1D-805BBBBECB81}" destId="{92325D5C-BE65-4313-B3A4-DBCC59527C59}" srcOrd="0" destOrd="0" parTransId="{3374D608-52AF-4FB0-85FC-FB76167C12C3}" sibTransId="{630C6585-65D1-41A0-B82F-A00F5159C220}"/>
    <dgm:cxn modelId="{06B012E5-FFF6-45A5-8D82-68F04D2D4949}" type="presOf" srcId="{A6FD690B-E939-4E42-BA1D-805BBBBECB81}" destId="{AB649242-8CEA-44F3-8FBA-DD478B6215C2}" srcOrd="0" destOrd="0" presId="urn:microsoft.com/office/officeart/2008/layout/LinedList"/>
    <dgm:cxn modelId="{165B14C3-B408-4488-ADAA-E90824666F47}" type="presOf" srcId="{DD57F63D-3EA2-4388-BB7A-73DDE3CDD989}" destId="{19830856-E3EE-47FB-8ED9-ED6DD5F80CF1}" srcOrd="0" destOrd="0" presId="urn:microsoft.com/office/officeart/2008/layout/LinedList"/>
    <dgm:cxn modelId="{D2837253-86DD-4583-A5A4-DEF2E6489E58}" srcId="{92325D5C-BE65-4313-B3A4-DBCC59527C59}" destId="{DD57F63D-3EA2-4388-BB7A-73DDE3CDD989}" srcOrd="1" destOrd="0" parTransId="{9CA2315D-DA87-4E58-8BDE-580E3D17624A}" sibTransId="{3C63A4C4-3EFA-48C8-BF0A-EB9F322FF910}"/>
    <dgm:cxn modelId="{9A799A3F-F2C5-43B6-9AE2-DCC00F09DCC6}" type="presParOf" srcId="{AB649242-8CEA-44F3-8FBA-DD478B6215C2}" destId="{C4E81BE4-896E-46D7-8D97-49FDD4CB50E1}" srcOrd="0" destOrd="0" presId="urn:microsoft.com/office/officeart/2008/layout/LinedList"/>
    <dgm:cxn modelId="{661DB3E8-04D0-4995-A7DE-F6D2F361ACFD}" type="presParOf" srcId="{AB649242-8CEA-44F3-8FBA-DD478B6215C2}" destId="{0A21A062-0EC7-4F23-82CD-7773618029FC}" srcOrd="1" destOrd="0" presId="urn:microsoft.com/office/officeart/2008/layout/LinedList"/>
    <dgm:cxn modelId="{783BDA1A-7BD3-49D7-9671-0020AC396E0A}" type="presParOf" srcId="{0A21A062-0EC7-4F23-82CD-7773618029FC}" destId="{9F3A25A5-A951-4E4F-B444-89367C845C03}" srcOrd="0" destOrd="0" presId="urn:microsoft.com/office/officeart/2008/layout/LinedList"/>
    <dgm:cxn modelId="{82AA4104-A8E1-41B5-8E8F-2096B788A6E1}" type="presParOf" srcId="{0A21A062-0EC7-4F23-82CD-7773618029FC}" destId="{AC10FCF1-99C2-4A18-88D4-A8F6A9AF7E0D}" srcOrd="1" destOrd="0" presId="urn:microsoft.com/office/officeart/2008/layout/LinedList"/>
    <dgm:cxn modelId="{3CA94179-93A2-45DE-9C70-207674676F11}" type="presParOf" srcId="{AC10FCF1-99C2-4A18-88D4-A8F6A9AF7E0D}" destId="{C2252536-0244-4DBA-AB20-1CC5FDF5F64A}" srcOrd="0" destOrd="0" presId="urn:microsoft.com/office/officeart/2008/layout/LinedList"/>
    <dgm:cxn modelId="{F4DA59F1-C0E9-4859-A6B6-B9F2D0645C7C}" type="presParOf" srcId="{AC10FCF1-99C2-4A18-88D4-A8F6A9AF7E0D}" destId="{48F267A0-FE74-4D3E-AB03-82D78B51750A}" srcOrd="1" destOrd="0" presId="urn:microsoft.com/office/officeart/2008/layout/LinedList"/>
    <dgm:cxn modelId="{407FE107-62FF-4F71-9C31-B95022D1C8E7}" type="presParOf" srcId="{48F267A0-FE74-4D3E-AB03-82D78B51750A}" destId="{FC418ED8-306B-4D6A-8E2E-398393CFFB17}" srcOrd="0" destOrd="0" presId="urn:microsoft.com/office/officeart/2008/layout/LinedList"/>
    <dgm:cxn modelId="{8D63D136-8F7F-47AA-9121-8A6CDDF76DE6}" type="presParOf" srcId="{48F267A0-FE74-4D3E-AB03-82D78B51750A}" destId="{876E4499-FC50-4B1A-90DB-2EFD3EFBAD8B}" srcOrd="1" destOrd="0" presId="urn:microsoft.com/office/officeart/2008/layout/LinedList"/>
    <dgm:cxn modelId="{BCE192D0-A697-495D-9ED3-ED709B485FA4}" type="presParOf" srcId="{48F267A0-FE74-4D3E-AB03-82D78B51750A}" destId="{AAB4C13B-8E0B-4CE3-82D0-C5B65131E4D5}" srcOrd="2" destOrd="0" presId="urn:microsoft.com/office/officeart/2008/layout/LinedList"/>
    <dgm:cxn modelId="{7D55F44B-6D6C-4572-BCA1-6ECEA7466193}" type="presParOf" srcId="{AC10FCF1-99C2-4A18-88D4-A8F6A9AF7E0D}" destId="{26E63FCA-6214-4D89-8FE8-1B3AD7C69496}" srcOrd="2" destOrd="0" presId="urn:microsoft.com/office/officeart/2008/layout/LinedList"/>
    <dgm:cxn modelId="{B919E6EB-CFF1-4DBD-B812-63EE24EEAFB7}" type="presParOf" srcId="{AC10FCF1-99C2-4A18-88D4-A8F6A9AF7E0D}" destId="{11021D62-A6F5-4E86-A86B-5A38AF6BB7ED}" srcOrd="3" destOrd="0" presId="urn:microsoft.com/office/officeart/2008/layout/LinedList"/>
    <dgm:cxn modelId="{DB0182A4-78B6-4A05-AB34-FC899E312391}" type="presParOf" srcId="{AC10FCF1-99C2-4A18-88D4-A8F6A9AF7E0D}" destId="{74E70FC8-56A4-4599-825C-45B7AF51AA1C}" srcOrd="4" destOrd="0" presId="urn:microsoft.com/office/officeart/2008/layout/LinedList"/>
    <dgm:cxn modelId="{A63D68F4-E810-4348-8B35-D59053AAC5EB}" type="presParOf" srcId="{74E70FC8-56A4-4599-825C-45B7AF51AA1C}" destId="{21A7BC01-AAD3-4FFF-8CCC-00738DB34FCD}" srcOrd="0" destOrd="0" presId="urn:microsoft.com/office/officeart/2008/layout/LinedList"/>
    <dgm:cxn modelId="{1C32C571-38CF-4872-87E6-36F6D98FA2CE}" type="presParOf" srcId="{74E70FC8-56A4-4599-825C-45B7AF51AA1C}" destId="{19830856-E3EE-47FB-8ED9-ED6DD5F80CF1}" srcOrd="1" destOrd="0" presId="urn:microsoft.com/office/officeart/2008/layout/LinedList"/>
    <dgm:cxn modelId="{05CD1E2E-8884-4334-B342-CF21723B2265}" type="presParOf" srcId="{74E70FC8-56A4-4599-825C-45B7AF51AA1C}" destId="{8F721ACA-69C2-41EC-9F3C-5740570C725A}" srcOrd="2" destOrd="0" presId="urn:microsoft.com/office/officeart/2008/layout/LinedList"/>
    <dgm:cxn modelId="{CAA5C084-6C37-4245-B92F-CD8C526680A7}" type="presParOf" srcId="{AC10FCF1-99C2-4A18-88D4-A8F6A9AF7E0D}" destId="{DDF61C96-C3C7-4EAF-BF63-358E99D86D70}" srcOrd="5" destOrd="0" presId="urn:microsoft.com/office/officeart/2008/layout/LinedList"/>
    <dgm:cxn modelId="{3A98F1FB-9219-4AB9-B650-6066B3736758}" type="presParOf" srcId="{AC10FCF1-99C2-4A18-88D4-A8F6A9AF7E0D}" destId="{67D19774-1B7B-4EBE-B652-B50F3650BB6D}" srcOrd="6" destOrd="0" presId="urn:microsoft.com/office/officeart/2008/layout/LinedList"/>
    <dgm:cxn modelId="{85A1F4DF-A0DE-4602-9444-DB869DF3FB6F}" type="presParOf" srcId="{AC10FCF1-99C2-4A18-88D4-A8F6A9AF7E0D}" destId="{FE050763-AB4C-49D3-8449-EB2FF3C0E9DC}" srcOrd="7" destOrd="0" presId="urn:microsoft.com/office/officeart/2008/layout/LinedList"/>
    <dgm:cxn modelId="{A40E9C01-0B69-4382-ACC2-8BBAEBAF225A}" type="presParOf" srcId="{FE050763-AB4C-49D3-8449-EB2FF3C0E9DC}" destId="{4568739D-A432-4D55-B79F-ABC489F87C33}" srcOrd="0" destOrd="0" presId="urn:microsoft.com/office/officeart/2008/layout/LinedList"/>
    <dgm:cxn modelId="{B3B1BC33-B6A5-4C37-9EA2-C240E88B081F}" type="presParOf" srcId="{FE050763-AB4C-49D3-8449-EB2FF3C0E9DC}" destId="{447E2737-DDFB-450E-9DA7-C46FA8125448}" srcOrd="1" destOrd="0" presId="urn:microsoft.com/office/officeart/2008/layout/LinedList"/>
    <dgm:cxn modelId="{3E97E171-AF77-4F28-A8C9-39715B0A0144}" type="presParOf" srcId="{FE050763-AB4C-49D3-8449-EB2FF3C0E9DC}" destId="{6F7B4BEA-6F18-4259-B479-D65AA2E3B94C}" srcOrd="2" destOrd="0" presId="urn:microsoft.com/office/officeart/2008/layout/LinedList"/>
    <dgm:cxn modelId="{07C7D020-92CF-4206-8725-A586C5F4FFCC}" type="presParOf" srcId="{AC10FCF1-99C2-4A18-88D4-A8F6A9AF7E0D}" destId="{3238D4DD-4F61-429B-8473-DB2D983A07E6}" srcOrd="8" destOrd="0" presId="urn:microsoft.com/office/officeart/2008/layout/LinedList"/>
    <dgm:cxn modelId="{AC43C5AD-9673-4D09-B47A-AB3E3E8C2017}" type="presParOf" srcId="{AC10FCF1-99C2-4A18-88D4-A8F6A9AF7E0D}" destId="{E41B5497-81B2-4CE8-86AF-38AA3CECAD1F}" srcOrd="9"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5ABA9C-3010-464C-A255-B7AFA26F2BE7}" type="doc">
      <dgm:prSet loTypeId="urn:microsoft.com/office/officeart/2005/8/layout/arrow1" loCatId="process" qsTypeId="urn:microsoft.com/office/officeart/2005/8/quickstyle/simple3" qsCatId="simple" csTypeId="urn:microsoft.com/office/officeart/2005/8/colors/accent1_2" csCatId="accent1" phldr="1"/>
      <dgm:spPr/>
      <dgm:t>
        <a:bodyPr/>
        <a:lstStyle/>
        <a:p>
          <a:endParaRPr kumimoji="1" lang="ja-JP" altLang="en-US"/>
        </a:p>
      </dgm:t>
    </dgm:pt>
    <dgm:pt modelId="{A1546BDB-471D-4B2E-81BF-22E90F991FB7}">
      <dgm:prSet phldrT="[テキスト]"/>
      <dgm:spPr/>
      <dgm:t>
        <a:bodyPr/>
        <a:lstStyle/>
        <a:p>
          <a:r>
            <a:rPr kumimoji="1" lang="ja-JP" altLang="en-US" dirty="0" smtClean="0"/>
            <a:t>ご当地アイドル</a:t>
          </a:r>
          <a:endParaRPr kumimoji="1" lang="ja-JP" altLang="en-US" dirty="0"/>
        </a:p>
      </dgm:t>
    </dgm:pt>
    <dgm:pt modelId="{1484D560-9940-453E-8C95-88FEE93CD8FB}" type="parTrans" cxnId="{F355F622-F1A7-487F-8121-10BA7C44C360}">
      <dgm:prSet/>
      <dgm:spPr/>
      <dgm:t>
        <a:bodyPr/>
        <a:lstStyle/>
        <a:p>
          <a:endParaRPr kumimoji="1" lang="ja-JP" altLang="en-US"/>
        </a:p>
      </dgm:t>
    </dgm:pt>
    <dgm:pt modelId="{56B566D9-FF33-4CC8-989B-5397ABF874D6}" type="sibTrans" cxnId="{F355F622-F1A7-487F-8121-10BA7C44C360}">
      <dgm:prSet/>
      <dgm:spPr/>
      <dgm:t>
        <a:bodyPr/>
        <a:lstStyle/>
        <a:p>
          <a:endParaRPr kumimoji="1" lang="ja-JP" altLang="en-US"/>
        </a:p>
      </dgm:t>
    </dgm:pt>
    <dgm:pt modelId="{50DE4538-D52B-4C1F-95AF-422A0503CFD5}">
      <dgm:prSet phldrT="[テキスト]"/>
      <dgm:spPr/>
      <dgm:t>
        <a:bodyPr/>
        <a:lstStyle/>
        <a:p>
          <a:r>
            <a:rPr kumimoji="1" lang="ja-JP" altLang="en-US" dirty="0" smtClean="0"/>
            <a:t>全国アイドル</a:t>
          </a:r>
          <a:endParaRPr kumimoji="1" lang="ja-JP" altLang="en-US" dirty="0"/>
        </a:p>
      </dgm:t>
    </dgm:pt>
    <dgm:pt modelId="{1FB7D13A-1541-4636-BF09-18F196C56A0F}" type="parTrans" cxnId="{29917A9B-1D68-4A05-83AE-6AD5B65946E5}">
      <dgm:prSet/>
      <dgm:spPr/>
      <dgm:t>
        <a:bodyPr/>
        <a:lstStyle/>
        <a:p>
          <a:endParaRPr kumimoji="1" lang="ja-JP" altLang="en-US"/>
        </a:p>
      </dgm:t>
    </dgm:pt>
    <dgm:pt modelId="{32A9295D-DE26-4C4B-B43C-4B18D67C9246}" type="sibTrans" cxnId="{29917A9B-1D68-4A05-83AE-6AD5B65946E5}">
      <dgm:prSet/>
      <dgm:spPr/>
      <dgm:t>
        <a:bodyPr/>
        <a:lstStyle/>
        <a:p>
          <a:endParaRPr kumimoji="1" lang="ja-JP" altLang="en-US"/>
        </a:p>
      </dgm:t>
    </dgm:pt>
    <dgm:pt modelId="{02ED9E14-8DE8-4F92-8EAD-55FF5A980D8C}" type="pres">
      <dgm:prSet presAssocID="{545ABA9C-3010-464C-A255-B7AFA26F2BE7}" presName="cycle" presStyleCnt="0">
        <dgm:presLayoutVars>
          <dgm:dir/>
          <dgm:resizeHandles val="exact"/>
        </dgm:presLayoutVars>
      </dgm:prSet>
      <dgm:spPr/>
      <dgm:t>
        <a:bodyPr/>
        <a:lstStyle/>
        <a:p>
          <a:endParaRPr kumimoji="1" lang="ja-JP" altLang="en-US"/>
        </a:p>
      </dgm:t>
    </dgm:pt>
    <dgm:pt modelId="{5945297A-87F5-460B-B87E-443B1EA073BC}" type="pres">
      <dgm:prSet presAssocID="{A1546BDB-471D-4B2E-81BF-22E90F991FB7}" presName="arrow" presStyleLbl="node1" presStyleIdx="0" presStyleCnt="2" custScaleX="31347" custScaleY="84736" custRadScaleRad="116383" custRadScaleInc="14676">
        <dgm:presLayoutVars>
          <dgm:bulletEnabled val="1"/>
        </dgm:presLayoutVars>
      </dgm:prSet>
      <dgm:spPr/>
      <dgm:t>
        <a:bodyPr/>
        <a:lstStyle/>
        <a:p>
          <a:endParaRPr kumimoji="1" lang="ja-JP" altLang="en-US"/>
        </a:p>
      </dgm:t>
    </dgm:pt>
    <dgm:pt modelId="{2A13D3E2-32CA-4101-8FB5-517CEDDCE12C}" type="pres">
      <dgm:prSet presAssocID="{50DE4538-D52B-4C1F-95AF-422A0503CFD5}" presName="arrow" presStyleLbl="node1" presStyleIdx="1" presStyleCnt="2" custScaleX="27843" custScaleY="82452" custRadScaleRad="115134" custRadScaleInc="15923">
        <dgm:presLayoutVars>
          <dgm:bulletEnabled val="1"/>
        </dgm:presLayoutVars>
      </dgm:prSet>
      <dgm:spPr/>
      <dgm:t>
        <a:bodyPr/>
        <a:lstStyle/>
        <a:p>
          <a:endParaRPr kumimoji="1" lang="ja-JP" altLang="en-US"/>
        </a:p>
      </dgm:t>
    </dgm:pt>
  </dgm:ptLst>
  <dgm:cxnLst>
    <dgm:cxn modelId="{1929BBA7-6E09-4D97-8390-DABCC02CF452}" type="presOf" srcId="{50DE4538-D52B-4C1F-95AF-422A0503CFD5}" destId="{2A13D3E2-32CA-4101-8FB5-517CEDDCE12C}" srcOrd="0" destOrd="0" presId="urn:microsoft.com/office/officeart/2005/8/layout/arrow1"/>
    <dgm:cxn modelId="{29917A9B-1D68-4A05-83AE-6AD5B65946E5}" srcId="{545ABA9C-3010-464C-A255-B7AFA26F2BE7}" destId="{50DE4538-D52B-4C1F-95AF-422A0503CFD5}" srcOrd="1" destOrd="0" parTransId="{1FB7D13A-1541-4636-BF09-18F196C56A0F}" sibTransId="{32A9295D-DE26-4C4B-B43C-4B18D67C9246}"/>
    <dgm:cxn modelId="{F355F622-F1A7-487F-8121-10BA7C44C360}" srcId="{545ABA9C-3010-464C-A255-B7AFA26F2BE7}" destId="{A1546BDB-471D-4B2E-81BF-22E90F991FB7}" srcOrd="0" destOrd="0" parTransId="{1484D560-9940-453E-8C95-88FEE93CD8FB}" sibTransId="{56B566D9-FF33-4CC8-989B-5397ABF874D6}"/>
    <dgm:cxn modelId="{32291D7F-F6C1-4605-A1C7-14DC2C2AA3DD}" type="presOf" srcId="{545ABA9C-3010-464C-A255-B7AFA26F2BE7}" destId="{02ED9E14-8DE8-4F92-8EAD-55FF5A980D8C}" srcOrd="0" destOrd="0" presId="urn:microsoft.com/office/officeart/2005/8/layout/arrow1"/>
    <dgm:cxn modelId="{EE4FC04A-4B14-43CD-92B2-155E68B3A37D}" type="presOf" srcId="{A1546BDB-471D-4B2E-81BF-22E90F991FB7}" destId="{5945297A-87F5-460B-B87E-443B1EA073BC}" srcOrd="0" destOrd="0" presId="urn:microsoft.com/office/officeart/2005/8/layout/arrow1"/>
    <dgm:cxn modelId="{DA24CD96-9FBD-4472-B5EB-7CD4EF599146}" type="presParOf" srcId="{02ED9E14-8DE8-4F92-8EAD-55FF5A980D8C}" destId="{5945297A-87F5-460B-B87E-443B1EA073BC}" srcOrd="0" destOrd="0" presId="urn:microsoft.com/office/officeart/2005/8/layout/arrow1"/>
    <dgm:cxn modelId="{282542DC-B130-4A2F-9649-C946A50F15CB}" type="presParOf" srcId="{02ED9E14-8DE8-4F92-8EAD-55FF5A980D8C}" destId="{2A13D3E2-32CA-4101-8FB5-517CEDDCE12C}" srcOrd="1" destOrd="0" presId="urn:microsoft.com/office/officeart/2005/8/layout/arrow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F16AABD-0699-44B0-80D3-0FACB66C71C8}" type="doc">
      <dgm:prSet loTypeId="urn:microsoft.com/office/officeart/2005/8/layout/equation2" loCatId="process" qsTypeId="urn:microsoft.com/office/officeart/2005/8/quickstyle/3d1" qsCatId="3D" csTypeId="urn:microsoft.com/office/officeart/2005/8/colors/accent1_2" csCatId="accent1" phldr="1"/>
      <dgm:spPr/>
    </dgm:pt>
    <dgm:pt modelId="{AAC04641-3443-42AB-B591-3C11A2B265BA}">
      <dgm:prSet phldrT="[テキスト]"/>
      <dgm:spPr/>
      <dgm:t>
        <a:bodyPr/>
        <a:lstStyle/>
        <a:p>
          <a:r>
            <a:rPr kumimoji="1" lang="ja-JP" altLang="en-US" dirty="0" smtClean="0">
              <a:solidFill>
                <a:sysClr val="windowText" lastClr="000000"/>
              </a:solidFill>
            </a:rPr>
            <a:t>アイドル活動</a:t>
          </a:r>
          <a:endParaRPr kumimoji="1" lang="ja-JP" altLang="en-US" dirty="0">
            <a:solidFill>
              <a:sysClr val="windowText" lastClr="000000"/>
            </a:solidFill>
          </a:endParaRPr>
        </a:p>
      </dgm:t>
    </dgm:pt>
    <dgm:pt modelId="{10A55986-E7CB-4A19-AA3B-81837D786EAC}" type="parTrans" cxnId="{9FBBDDAA-0AA4-40AE-BB09-388B232C1D81}">
      <dgm:prSet/>
      <dgm:spPr/>
      <dgm:t>
        <a:bodyPr/>
        <a:lstStyle/>
        <a:p>
          <a:endParaRPr kumimoji="1" lang="ja-JP" altLang="en-US">
            <a:solidFill>
              <a:sysClr val="windowText" lastClr="000000"/>
            </a:solidFill>
          </a:endParaRPr>
        </a:p>
      </dgm:t>
    </dgm:pt>
    <dgm:pt modelId="{F8012D89-4856-425C-A683-E6EEE8A12376}" type="sibTrans" cxnId="{9FBBDDAA-0AA4-40AE-BB09-388B232C1D81}">
      <dgm:prSet/>
      <dgm:spPr/>
      <dgm:t>
        <a:bodyPr/>
        <a:lstStyle/>
        <a:p>
          <a:endParaRPr kumimoji="1" lang="ja-JP" altLang="en-US">
            <a:solidFill>
              <a:sysClr val="windowText" lastClr="000000"/>
            </a:solidFill>
          </a:endParaRPr>
        </a:p>
      </dgm:t>
    </dgm:pt>
    <dgm:pt modelId="{C6880F18-DC0A-421A-9E12-77EB23AEFA35}">
      <dgm:prSet phldrT="[テキスト]"/>
      <dgm:spPr/>
      <dgm:t>
        <a:bodyPr/>
        <a:lstStyle/>
        <a:p>
          <a:r>
            <a:rPr kumimoji="1" lang="ja-JP" altLang="en-US" dirty="0" smtClean="0">
              <a:solidFill>
                <a:sysClr val="windowText" lastClr="000000"/>
              </a:solidFill>
            </a:rPr>
            <a:t>親近感</a:t>
          </a:r>
          <a:endParaRPr kumimoji="1" lang="ja-JP" altLang="en-US" dirty="0">
            <a:solidFill>
              <a:sysClr val="windowText" lastClr="000000"/>
            </a:solidFill>
          </a:endParaRPr>
        </a:p>
      </dgm:t>
    </dgm:pt>
    <dgm:pt modelId="{B19D5924-2B01-4792-85A4-3E98FA2DCC5D}" type="parTrans" cxnId="{AD18605D-7B8C-42D9-830D-4FA7F27E58D0}">
      <dgm:prSet/>
      <dgm:spPr/>
      <dgm:t>
        <a:bodyPr/>
        <a:lstStyle/>
        <a:p>
          <a:endParaRPr kumimoji="1" lang="ja-JP" altLang="en-US">
            <a:solidFill>
              <a:sysClr val="windowText" lastClr="000000"/>
            </a:solidFill>
          </a:endParaRPr>
        </a:p>
      </dgm:t>
    </dgm:pt>
    <dgm:pt modelId="{F1E7D034-3EA6-4E7F-B5F8-92210FFC8AA1}" type="sibTrans" cxnId="{AD18605D-7B8C-42D9-830D-4FA7F27E58D0}">
      <dgm:prSet/>
      <dgm:spPr/>
      <dgm:t>
        <a:bodyPr/>
        <a:lstStyle/>
        <a:p>
          <a:endParaRPr kumimoji="1" lang="ja-JP" altLang="en-US">
            <a:solidFill>
              <a:sysClr val="windowText" lastClr="000000"/>
            </a:solidFill>
          </a:endParaRPr>
        </a:p>
      </dgm:t>
    </dgm:pt>
    <dgm:pt modelId="{A410D5BC-9CBC-4A91-A19D-5D3D2C90F2F4}">
      <dgm:prSet phldrT="[テキスト]"/>
      <dgm:spPr/>
      <dgm:t>
        <a:bodyPr/>
        <a:lstStyle/>
        <a:p>
          <a:r>
            <a:rPr kumimoji="1" lang="ja-JP" altLang="en-US" dirty="0" smtClean="0">
              <a:solidFill>
                <a:sysClr val="windowText" lastClr="000000"/>
              </a:solidFill>
            </a:rPr>
            <a:t>地元への関心</a:t>
          </a:r>
          <a:endParaRPr kumimoji="1" lang="ja-JP" altLang="en-US" dirty="0">
            <a:solidFill>
              <a:sysClr val="windowText" lastClr="000000"/>
            </a:solidFill>
          </a:endParaRPr>
        </a:p>
      </dgm:t>
    </dgm:pt>
    <dgm:pt modelId="{8871253F-130E-4775-B0FB-CD49441C1CC8}" type="parTrans" cxnId="{8E41C90A-AE1F-4796-956C-4EC313EF27F7}">
      <dgm:prSet/>
      <dgm:spPr/>
      <dgm:t>
        <a:bodyPr/>
        <a:lstStyle/>
        <a:p>
          <a:endParaRPr kumimoji="1" lang="ja-JP" altLang="en-US">
            <a:solidFill>
              <a:sysClr val="windowText" lastClr="000000"/>
            </a:solidFill>
          </a:endParaRPr>
        </a:p>
      </dgm:t>
    </dgm:pt>
    <dgm:pt modelId="{97B607EC-5C7A-441D-9045-B13EF3D73E44}" type="sibTrans" cxnId="{8E41C90A-AE1F-4796-956C-4EC313EF27F7}">
      <dgm:prSet/>
      <dgm:spPr/>
      <dgm:t>
        <a:bodyPr/>
        <a:lstStyle/>
        <a:p>
          <a:endParaRPr kumimoji="1" lang="ja-JP" altLang="en-US">
            <a:solidFill>
              <a:sysClr val="windowText" lastClr="000000"/>
            </a:solidFill>
          </a:endParaRPr>
        </a:p>
      </dgm:t>
    </dgm:pt>
    <dgm:pt modelId="{421C5483-EABA-4E17-9A4B-2BAA623822AC}" type="pres">
      <dgm:prSet presAssocID="{BF16AABD-0699-44B0-80D3-0FACB66C71C8}" presName="Name0" presStyleCnt="0">
        <dgm:presLayoutVars>
          <dgm:dir/>
          <dgm:resizeHandles val="exact"/>
        </dgm:presLayoutVars>
      </dgm:prSet>
      <dgm:spPr/>
    </dgm:pt>
    <dgm:pt modelId="{71BB2908-F285-4A38-8AFD-532206C3720C}" type="pres">
      <dgm:prSet presAssocID="{BF16AABD-0699-44B0-80D3-0FACB66C71C8}" presName="vNodes" presStyleCnt="0"/>
      <dgm:spPr/>
    </dgm:pt>
    <dgm:pt modelId="{A518AA13-ADE7-4366-BB5E-7ADCB6003418}" type="pres">
      <dgm:prSet presAssocID="{AAC04641-3443-42AB-B591-3C11A2B265BA}" presName="node" presStyleLbl="node1" presStyleIdx="0" presStyleCnt="3" custScaleX="119878">
        <dgm:presLayoutVars>
          <dgm:bulletEnabled val="1"/>
        </dgm:presLayoutVars>
      </dgm:prSet>
      <dgm:spPr/>
      <dgm:t>
        <a:bodyPr/>
        <a:lstStyle/>
        <a:p>
          <a:endParaRPr kumimoji="1" lang="ja-JP" altLang="en-US"/>
        </a:p>
      </dgm:t>
    </dgm:pt>
    <dgm:pt modelId="{CFFE873B-8CE4-4FFA-A26A-A9F843EDEF7A}" type="pres">
      <dgm:prSet presAssocID="{F8012D89-4856-425C-A683-E6EEE8A12376}" presName="spacerT" presStyleCnt="0"/>
      <dgm:spPr/>
    </dgm:pt>
    <dgm:pt modelId="{560CD37E-CCFD-4473-A30E-A95E9EF387FE}" type="pres">
      <dgm:prSet presAssocID="{F8012D89-4856-425C-A683-E6EEE8A12376}" presName="sibTrans" presStyleLbl="sibTrans2D1" presStyleIdx="0" presStyleCnt="2"/>
      <dgm:spPr/>
      <dgm:t>
        <a:bodyPr/>
        <a:lstStyle/>
        <a:p>
          <a:endParaRPr kumimoji="1" lang="ja-JP" altLang="en-US"/>
        </a:p>
      </dgm:t>
    </dgm:pt>
    <dgm:pt modelId="{A93F0BEB-9B87-4FF2-8CB7-4BA39FB3734D}" type="pres">
      <dgm:prSet presAssocID="{F8012D89-4856-425C-A683-E6EEE8A12376}" presName="spacerB" presStyleCnt="0"/>
      <dgm:spPr/>
    </dgm:pt>
    <dgm:pt modelId="{716D99AE-FD61-437B-B884-6FE57ED77D93}" type="pres">
      <dgm:prSet presAssocID="{C6880F18-DC0A-421A-9E12-77EB23AEFA35}" presName="node" presStyleLbl="node1" presStyleIdx="1" presStyleCnt="3" custScaleX="110192" custScaleY="104868" custLinFactNeighborX="0">
        <dgm:presLayoutVars>
          <dgm:bulletEnabled val="1"/>
        </dgm:presLayoutVars>
      </dgm:prSet>
      <dgm:spPr/>
      <dgm:t>
        <a:bodyPr/>
        <a:lstStyle/>
        <a:p>
          <a:endParaRPr kumimoji="1" lang="ja-JP" altLang="en-US"/>
        </a:p>
      </dgm:t>
    </dgm:pt>
    <dgm:pt modelId="{A2C7EECF-2B01-49F9-A396-5EBF96BC01A1}" type="pres">
      <dgm:prSet presAssocID="{BF16AABD-0699-44B0-80D3-0FACB66C71C8}" presName="sibTransLast" presStyleLbl="sibTrans2D1" presStyleIdx="1" presStyleCnt="2"/>
      <dgm:spPr/>
      <dgm:t>
        <a:bodyPr/>
        <a:lstStyle/>
        <a:p>
          <a:endParaRPr kumimoji="1" lang="ja-JP" altLang="en-US"/>
        </a:p>
      </dgm:t>
    </dgm:pt>
    <dgm:pt modelId="{A1168ED4-1E7A-46F1-9957-F7AD3140ABC7}" type="pres">
      <dgm:prSet presAssocID="{BF16AABD-0699-44B0-80D3-0FACB66C71C8}" presName="connectorText" presStyleLbl="sibTrans2D1" presStyleIdx="1" presStyleCnt="2"/>
      <dgm:spPr/>
      <dgm:t>
        <a:bodyPr/>
        <a:lstStyle/>
        <a:p>
          <a:endParaRPr kumimoji="1" lang="ja-JP" altLang="en-US"/>
        </a:p>
      </dgm:t>
    </dgm:pt>
    <dgm:pt modelId="{FDE20548-148D-497E-A23A-980EFCCD0F4F}" type="pres">
      <dgm:prSet presAssocID="{BF16AABD-0699-44B0-80D3-0FACB66C71C8}" presName="lastNode" presStyleLbl="node1" presStyleIdx="2" presStyleCnt="3">
        <dgm:presLayoutVars>
          <dgm:bulletEnabled val="1"/>
        </dgm:presLayoutVars>
      </dgm:prSet>
      <dgm:spPr/>
      <dgm:t>
        <a:bodyPr/>
        <a:lstStyle/>
        <a:p>
          <a:endParaRPr kumimoji="1" lang="ja-JP" altLang="en-US"/>
        </a:p>
      </dgm:t>
    </dgm:pt>
  </dgm:ptLst>
  <dgm:cxnLst>
    <dgm:cxn modelId="{B2E32914-6942-4659-ADEE-6DBAD7BBB6DC}" type="presOf" srcId="{AAC04641-3443-42AB-B591-3C11A2B265BA}" destId="{A518AA13-ADE7-4366-BB5E-7ADCB6003418}" srcOrd="0" destOrd="0" presId="urn:microsoft.com/office/officeart/2005/8/layout/equation2"/>
    <dgm:cxn modelId="{86E5CEDD-68AE-4E35-BCC6-C674FD4761DC}" type="presOf" srcId="{C6880F18-DC0A-421A-9E12-77EB23AEFA35}" destId="{716D99AE-FD61-437B-B884-6FE57ED77D93}" srcOrd="0" destOrd="0" presId="urn:microsoft.com/office/officeart/2005/8/layout/equation2"/>
    <dgm:cxn modelId="{C53B5BA0-1CBB-4066-A8C0-114D52826805}" type="presOf" srcId="{BF16AABD-0699-44B0-80D3-0FACB66C71C8}" destId="{421C5483-EABA-4E17-9A4B-2BAA623822AC}" srcOrd="0" destOrd="0" presId="urn:microsoft.com/office/officeart/2005/8/layout/equation2"/>
    <dgm:cxn modelId="{BC82D29D-5A71-4E31-BC67-1D99803870C1}" type="presOf" srcId="{F8012D89-4856-425C-A683-E6EEE8A12376}" destId="{560CD37E-CCFD-4473-A30E-A95E9EF387FE}" srcOrd="0" destOrd="0" presId="urn:microsoft.com/office/officeart/2005/8/layout/equation2"/>
    <dgm:cxn modelId="{8AD73840-33BA-4918-BBA5-6467C88624C5}" type="presOf" srcId="{A410D5BC-9CBC-4A91-A19D-5D3D2C90F2F4}" destId="{FDE20548-148D-497E-A23A-980EFCCD0F4F}" srcOrd="0" destOrd="0" presId="urn:microsoft.com/office/officeart/2005/8/layout/equation2"/>
    <dgm:cxn modelId="{8E41C90A-AE1F-4796-956C-4EC313EF27F7}" srcId="{BF16AABD-0699-44B0-80D3-0FACB66C71C8}" destId="{A410D5BC-9CBC-4A91-A19D-5D3D2C90F2F4}" srcOrd="2" destOrd="0" parTransId="{8871253F-130E-4775-B0FB-CD49441C1CC8}" sibTransId="{97B607EC-5C7A-441D-9045-B13EF3D73E44}"/>
    <dgm:cxn modelId="{190C9D53-328E-4635-BCD6-54CD1AFA739E}" type="presOf" srcId="{F1E7D034-3EA6-4E7F-B5F8-92210FFC8AA1}" destId="{A1168ED4-1E7A-46F1-9957-F7AD3140ABC7}" srcOrd="1" destOrd="0" presId="urn:microsoft.com/office/officeart/2005/8/layout/equation2"/>
    <dgm:cxn modelId="{9FBBDDAA-0AA4-40AE-BB09-388B232C1D81}" srcId="{BF16AABD-0699-44B0-80D3-0FACB66C71C8}" destId="{AAC04641-3443-42AB-B591-3C11A2B265BA}" srcOrd="0" destOrd="0" parTransId="{10A55986-E7CB-4A19-AA3B-81837D786EAC}" sibTransId="{F8012D89-4856-425C-A683-E6EEE8A12376}"/>
    <dgm:cxn modelId="{AD18605D-7B8C-42D9-830D-4FA7F27E58D0}" srcId="{BF16AABD-0699-44B0-80D3-0FACB66C71C8}" destId="{C6880F18-DC0A-421A-9E12-77EB23AEFA35}" srcOrd="1" destOrd="0" parTransId="{B19D5924-2B01-4792-85A4-3E98FA2DCC5D}" sibTransId="{F1E7D034-3EA6-4E7F-B5F8-92210FFC8AA1}"/>
    <dgm:cxn modelId="{BE738FC2-57DF-4194-86A7-4CDCBD7E3F04}" type="presOf" srcId="{F1E7D034-3EA6-4E7F-B5F8-92210FFC8AA1}" destId="{A2C7EECF-2B01-49F9-A396-5EBF96BC01A1}" srcOrd="0" destOrd="0" presId="urn:microsoft.com/office/officeart/2005/8/layout/equation2"/>
    <dgm:cxn modelId="{25290929-DB3B-47AC-B278-57CC599950E2}" type="presParOf" srcId="{421C5483-EABA-4E17-9A4B-2BAA623822AC}" destId="{71BB2908-F285-4A38-8AFD-532206C3720C}" srcOrd="0" destOrd="0" presId="urn:microsoft.com/office/officeart/2005/8/layout/equation2"/>
    <dgm:cxn modelId="{557B9494-3870-4147-A051-F50DBB5F9661}" type="presParOf" srcId="{71BB2908-F285-4A38-8AFD-532206C3720C}" destId="{A518AA13-ADE7-4366-BB5E-7ADCB6003418}" srcOrd="0" destOrd="0" presId="urn:microsoft.com/office/officeart/2005/8/layout/equation2"/>
    <dgm:cxn modelId="{BC818FE9-D0EE-4956-B1A9-03E50DE64C6F}" type="presParOf" srcId="{71BB2908-F285-4A38-8AFD-532206C3720C}" destId="{CFFE873B-8CE4-4FFA-A26A-A9F843EDEF7A}" srcOrd="1" destOrd="0" presId="urn:microsoft.com/office/officeart/2005/8/layout/equation2"/>
    <dgm:cxn modelId="{5A13BA5C-642C-4D55-97B6-69356DD6E705}" type="presParOf" srcId="{71BB2908-F285-4A38-8AFD-532206C3720C}" destId="{560CD37E-CCFD-4473-A30E-A95E9EF387FE}" srcOrd="2" destOrd="0" presId="urn:microsoft.com/office/officeart/2005/8/layout/equation2"/>
    <dgm:cxn modelId="{D5F9150E-E898-449D-AD6F-01E6BC2D1EA5}" type="presParOf" srcId="{71BB2908-F285-4A38-8AFD-532206C3720C}" destId="{A93F0BEB-9B87-4FF2-8CB7-4BA39FB3734D}" srcOrd="3" destOrd="0" presId="urn:microsoft.com/office/officeart/2005/8/layout/equation2"/>
    <dgm:cxn modelId="{9F729840-E2E2-46E6-B5AA-D6EE925EF17D}" type="presParOf" srcId="{71BB2908-F285-4A38-8AFD-532206C3720C}" destId="{716D99AE-FD61-437B-B884-6FE57ED77D93}" srcOrd="4" destOrd="0" presId="urn:microsoft.com/office/officeart/2005/8/layout/equation2"/>
    <dgm:cxn modelId="{300CA11C-B96F-467F-A095-1558F1092E0D}" type="presParOf" srcId="{421C5483-EABA-4E17-9A4B-2BAA623822AC}" destId="{A2C7EECF-2B01-49F9-A396-5EBF96BC01A1}" srcOrd="1" destOrd="0" presId="urn:microsoft.com/office/officeart/2005/8/layout/equation2"/>
    <dgm:cxn modelId="{5EB43E15-A239-4FEB-A6CC-3BBD73D79CCC}" type="presParOf" srcId="{A2C7EECF-2B01-49F9-A396-5EBF96BC01A1}" destId="{A1168ED4-1E7A-46F1-9957-F7AD3140ABC7}" srcOrd="0" destOrd="0" presId="urn:microsoft.com/office/officeart/2005/8/layout/equation2"/>
    <dgm:cxn modelId="{5E53BC68-2096-404B-BF3F-C75B93085FD9}" type="presParOf" srcId="{421C5483-EABA-4E17-9A4B-2BAA623822AC}" destId="{FDE20548-148D-497E-A23A-980EFCCD0F4F}"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246BDF-6CBC-431B-B7F7-A8ED6D1DF5C4}">
      <dsp:nvSpPr>
        <dsp:cNvPr id="0" name=""/>
        <dsp:cNvSpPr/>
      </dsp:nvSpPr>
      <dsp:spPr>
        <a:xfrm>
          <a:off x="2904752" y="0"/>
          <a:ext cx="6763101" cy="398585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285750" lvl="1" indent="-285750" algn="l" defTabSz="1600200">
            <a:lnSpc>
              <a:spcPct val="90000"/>
            </a:lnSpc>
            <a:spcBef>
              <a:spcPct val="0"/>
            </a:spcBef>
            <a:spcAft>
              <a:spcPct val="15000"/>
            </a:spcAft>
            <a:buChar char="••"/>
          </a:pPr>
          <a:r>
            <a:rPr lang="ja-JP" altLang="en-US" sz="3600" kern="1200" dirty="0" smtClean="0"/>
            <a:t>生活水準の低下</a:t>
          </a:r>
          <a:endParaRPr lang="en-US" sz="3600" kern="1200" dirty="0"/>
        </a:p>
        <a:p>
          <a:pPr marL="285750" lvl="1" indent="-285750" algn="l" defTabSz="1600200">
            <a:lnSpc>
              <a:spcPct val="90000"/>
            </a:lnSpc>
            <a:spcBef>
              <a:spcPct val="0"/>
            </a:spcBef>
            <a:spcAft>
              <a:spcPct val="15000"/>
            </a:spcAft>
            <a:buChar char="••"/>
          </a:pPr>
          <a:r>
            <a:rPr lang="ja-JP" altLang="en-US" sz="3600" kern="1200" dirty="0" smtClean="0"/>
            <a:t>若者の呼び戻し</a:t>
          </a:r>
          <a:endParaRPr lang="en-US" sz="3600" kern="1200" dirty="0"/>
        </a:p>
        <a:p>
          <a:pPr marL="285750" lvl="1" indent="-285750" algn="l" defTabSz="1600200">
            <a:lnSpc>
              <a:spcPct val="90000"/>
            </a:lnSpc>
            <a:spcBef>
              <a:spcPct val="0"/>
            </a:spcBef>
            <a:spcAft>
              <a:spcPct val="15000"/>
            </a:spcAft>
            <a:buChar char="••"/>
          </a:pPr>
          <a:r>
            <a:rPr lang="ja-JP" altLang="en-US" sz="3600" kern="1200" dirty="0" smtClean="0"/>
            <a:t>継続的な資金調達</a:t>
          </a:r>
          <a:endParaRPr lang="en-US" sz="3600" kern="1200" dirty="0"/>
        </a:p>
      </dsp:txBody>
      <dsp:txXfrm>
        <a:off x="2904752" y="498232"/>
        <a:ext cx="5268406" cy="2989389"/>
      </dsp:txXfrm>
    </dsp:sp>
    <dsp:sp modelId="{B3EA2384-4E0A-46B2-9FEF-11D5466A0298}">
      <dsp:nvSpPr>
        <dsp:cNvPr id="0" name=""/>
        <dsp:cNvSpPr/>
      </dsp:nvSpPr>
      <dsp:spPr>
        <a:xfrm>
          <a:off x="6288" y="0"/>
          <a:ext cx="2898463" cy="398585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ja-JP" altLang="en-US" sz="6500" kern="1200" dirty="0" smtClean="0"/>
            <a:t>人口減少</a:t>
          </a:r>
          <a:endParaRPr lang="en-US" sz="6500" kern="1200" dirty="0"/>
        </a:p>
      </dsp:txBody>
      <dsp:txXfrm>
        <a:off x="147779" y="141491"/>
        <a:ext cx="2615481" cy="3702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311D35-49E8-4546-AE49-0F1CD6DFC2D2}">
      <dsp:nvSpPr>
        <dsp:cNvPr id="0" name=""/>
        <dsp:cNvSpPr/>
      </dsp:nvSpPr>
      <dsp:spPr>
        <a:xfrm>
          <a:off x="0" y="373839"/>
          <a:ext cx="9788769" cy="1209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59717" tIns="499872" rIns="759717" bIns="170688" numCol="1" spcCol="1270" anchor="t"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ご当地アイドルの増加</a:t>
          </a:r>
          <a:endParaRPr kumimoji="1" lang="ja-JP" altLang="en-US" sz="2400" kern="1200" dirty="0"/>
        </a:p>
      </dsp:txBody>
      <dsp:txXfrm>
        <a:off x="0" y="373839"/>
        <a:ext cx="9788769" cy="1209600"/>
      </dsp:txXfrm>
    </dsp:sp>
    <dsp:sp modelId="{50DBE35A-9391-40EB-8EEF-9DCED54ACF14}">
      <dsp:nvSpPr>
        <dsp:cNvPr id="0" name=""/>
        <dsp:cNvSpPr/>
      </dsp:nvSpPr>
      <dsp:spPr>
        <a:xfrm>
          <a:off x="489438" y="13648"/>
          <a:ext cx="6852138" cy="708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8995" tIns="0" rIns="258995" bIns="0" numCol="1" spcCol="1270" anchor="ctr" anchorCtr="0">
          <a:noAutofit/>
        </a:bodyPr>
        <a:lstStyle/>
        <a:p>
          <a:pPr lvl="0" algn="l" defTabSz="1066800">
            <a:lnSpc>
              <a:spcPct val="90000"/>
            </a:lnSpc>
            <a:spcBef>
              <a:spcPct val="0"/>
            </a:spcBef>
            <a:spcAft>
              <a:spcPct val="35000"/>
            </a:spcAft>
          </a:pPr>
          <a:r>
            <a:rPr kumimoji="1" lang="ja-JP" altLang="en-US" sz="2400" kern="1200" dirty="0" smtClean="0"/>
            <a:t>①</a:t>
          </a:r>
          <a:r>
            <a:rPr kumimoji="1" lang="ja-JP" altLang="en-US" sz="2400" kern="1200" dirty="0" err="1" smtClean="0"/>
            <a:t>ゆる</a:t>
          </a:r>
          <a:r>
            <a:rPr kumimoji="1" lang="ja-JP" altLang="en-US" sz="2400" kern="1200" dirty="0" smtClean="0"/>
            <a:t>キャラの衰退</a:t>
          </a:r>
          <a:endParaRPr kumimoji="1" lang="ja-JP" altLang="en-US" sz="2400" kern="1200" dirty="0"/>
        </a:p>
      </dsp:txBody>
      <dsp:txXfrm>
        <a:off x="524023" y="48233"/>
        <a:ext cx="6782968" cy="639310"/>
      </dsp:txXfrm>
    </dsp:sp>
    <dsp:sp modelId="{59D7BA3B-044D-4F29-9BEB-41D1A7C7EBDF}">
      <dsp:nvSpPr>
        <dsp:cNvPr id="0" name=""/>
        <dsp:cNvSpPr/>
      </dsp:nvSpPr>
      <dsp:spPr>
        <a:xfrm>
          <a:off x="0" y="2067279"/>
          <a:ext cx="9788769" cy="1209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59717" tIns="499872" rIns="759717" bIns="170688" numCol="1" spcCol="1270" anchor="t"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なぜアイドルなのか</a:t>
          </a:r>
          <a:endParaRPr kumimoji="1" lang="ja-JP" altLang="en-US" sz="2400" kern="1200" dirty="0"/>
        </a:p>
      </dsp:txBody>
      <dsp:txXfrm>
        <a:off x="0" y="2067279"/>
        <a:ext cx="9788769" cy="1209600"/>
      </dsp:txXfrm>
    </dsp:sp>
    <dsp:sp modelId="{7D79C94D-207F-46A7-BE0C-EE8E6C2EF780}">
      <dsp:nvSpPr>
        <dsp:cNvPr id="0" name=""/>
        <dsp:cNvSpPr/>
      </dsp:nvSpPr>
      <dsp:spPr>
        <a:xfrm>
          <a:off x="489438" y="1713039"/>
          <a:ext cx="6852138" cy="708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8995" tIns="0" rIns="258995" bIns="0" numCol="1" spcCol="1270" anchor="ctr" anchorCtr="0">
          <a:noAutofit/>
        </a:bodyPr>
        <a:lstStyle/>
        <a:p>
          <a:pPr lvl="0" algn="l" defTabSz="1066800">
            <a:lnSpc>
              <a:spcPct val="90000"/>
            </a:lnSpc>
            <a:spcBef>
              <a:spcPct val="0"/>
            </a:spcBef>
            <a:spcAft>
              <a:spcPct val="35000"/>
            </a:spcAft>
          </a:pPr>
          <a:r>
            <a:rPr kumimoji="1" lang="ja-JP" altLang="en-US" sz="2400" kern="1200" dirty="0" smtClean="0"/>
            <a:t>②アイドル活用</a:t>
          </a:r>
          <a:endParaRPr kumimoji="1" lang="ja-JP" altLang="en-US" sz="2400" kern="1200" dirty="0"/>
        </a:p>
      </dsp:txBody>
      <dsp:txXfrm>
        <a:off x="524023" y="1747624"/>
        <a:ext cx="6782968" cy="639310"/>
      </dsp:txXfrm>
    </dsp:sp>
    <dsp:sp modelId="{28B07546-BDF6-4124-88EA-5BEDB656129B}">
      <dsp:nvSpPr>
        <dsp:cNvPr id="0" name=""/>
        <dsp:cNvSpPr/>
      </dsp:nvSpPr>
      <dsp:spPr>
        <a:xfrm>
          <a:off x="0" y="3760719"/>
          <a:ext cx="9788769" cy="120960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59717" tIns="499872" rIns="759717" bIns="170688" numCol="1" spcCol="1270" anchor="t"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長期的な効果</a:t>
          </a:r>
          <a:endParaRPr kumimoji="1" lang="ja-JP" altLang="en-US" sz="2400" kern="1200" dirty="0"/>
        </a:p>
      </dsp:txBody>
      <dsp:txXfrm>
        <a:off x="0" y="3760719"/>
        <a:ext cx="9788769" cy="1209600"/>
      </dsp:txXfrm>
    </dsp:sp>
    <dsp:sp modelId="{CB197CB3-B0C3-4895-AF1E-545B64CB3E97}">
      <dsp:nvSpPr>
        <dsp:cNvPr id="0" name=""/>
        <dsp:cNvSpPr/>
      </dsp:nvSpPr>
      <dsp:spPr>
        <a:xfrm>
          <a:off x="489438" y="3406479"/>
          <a:ext cx="6852138" cy="708480"/>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8995" tIns="0" rIns="258995" bIns="0" numCol="1" spcCol="1270" anchor="ctr" anchorCtr="0">
          <a:noAutofit/>
        </a:bodyPr>
        <a:lstStyle/>
        <a:p>
          <a:pPr lvl="0" algn="l" defTabSz="1066800">
            <a:lnSpc>
              <a:spcPct val="90000"/>
            </a:lnSpc>
            <a:spcBef>
              <a:spcPct val="0"/>
            </a:spcBef>
            <a:spcAft>
              <a:spcPct val="35000"/>
            </a:spcAft>
          </a:pPr>
          <a:r>
            <a:rPr kumimoji="1" lang="ja-JP" altLang="en-US" sz="2400" kern="1200" dirty="0" smtClean="0"/>
            <a:t>③継続的なアイドル活動</a:t>
          </a:r>
          <a:endParaRPr kumimoji="1" lang="ja-JP" altLang="en-US" sz="2400" kern="1200" dirty="0"/>
        </a:p>
      </dsp:txBody>
      <dsp:txXfrm>
        <a:off x="524023" y="3441064"/>
        <a:ext cx="6782968" cy="639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9508A-3A28-4F49-ACD3-1695ACFF30C1}">
      <dsp:nvSpPr>
        <dsp:cNvPr id="0" name=""/>
        <dsp:cNvSpPr/>
      </dsp:nvSpPr>
      <dsp:spPr>
        <a:xfrm>
          <a:off x="3092866" y="26136"/>
          <a:ext cx="3014104" cy="85281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美空ひばり</a:t>
          </a:r>
          <a:endParaRPr kumimoji="1" lang="ja-JP" altLang="en-US" sz="1200" kern="1200" dirty="0"/>
        </a:p>
      </dsp:txBody>
      <dsp:txXfrm>
        <a:off x="3092866" y="132738"/>
        <a:ext cx="2694299" cy="639609"/>
      </dsp:txXfrm>
    </dsp:sp>
    <dsp:sp modelId="{8A3F8851-4E7F-470F-80C7-570389EFA343}">
      <dsp:nvSpPr>
        <dsp:cNvPr id="0" name=""/>
        <dsp:cNvSpPr/>
      </dsp:nvSpPr>
      <dsp:spPr>
        <a:xfrm>
          <a:off x="0" y="5498"/>
          <a:ext cx="3112217" cy="85281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kumimoji="1" lang="ja-JP" altLang="en-US" sz="2700" kern="1200" dirty="0" smtClean="0"/>
            <a:t>綺麗で少数</a:t>
          </a:r>
          <a:endParaRPr kumimoji="1" lang="ja-JP" altLang="en-US" sz="2700" kern="1200" dirty="0"/>
        </a:p>
      </dsp:txBody>
      <dsp:txXfrm>
        <a:off x="41631" y="47129"/>
        <a:ext cx="3028955" cy="769551"/>
      </dsp:txXfrm>
    </dsp:sp>
    <dsp:sp modelId="{720F0D22-5BF8-48CE-98B4-5B95D40D8744}">
      <dsp:nvSpPr>
        <dsp:cNvPr id="0" name=""/>
        <dsp:cNvSpPr/>
      </dsp:nvSpPr>
      <dsp:spPr>
        <a:xfrm>
          <a:off x="3112217" y="939669"/>
          <a:ext cx="4668325" cy="85281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江利チエミ</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吉永小百合</a:t>
          </a:r>
          <a:endParaRPr kumimoji="1" lang="ja-JP" altLang="en-US" sz="1200" kern="1200" dirty="0"/>
        </a:p>
      </dsp:txBody>
      <dsp:txXfrm>
        <a:off x="3112217" y="1046271"/>
        <a:ext cx="4348520" cy="639609"/>
      </dsp:txXfrm>
    </dsp:sp>
    <dsp:sp modelId="{07862B1F-5A1A-4F10-96EA-6808EA7B121C}">
      <dsp:nvSpPr>
        <dsp:cNvPr id="0" name=""/>
        <dsp:cNvSpPr/>
      </dsp:nvSpPr>
      <dsp:spPr>
        <a:xfrm>
          <a:off x="0" y="939669"/>
          <a:ext cx="3112217" cy="85281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kumimoji="1" lang="ja-JP" altLang="en-US" sz="2700" kern="1200" dirty="0" smtClean="0"/>
            <a:t>可愛くて少数</a:t>
          </a:r>
          <a:endParaRPr kumimoji="1" lang="ja-JP" altLang="en-US" sz="2700" kern="1200" dirty="0"/>
        </a:p>
      </dsp:txBody>
      <dsp:txXfrm>
        <a:off x="41631" y="981300"/>
        <a:ext cx="3028955" cy="769551"/>
      </dsp:txXfrm>
    </dsp:sp>
    <dsp:sp modelId="{E137E6E9-C8D7-4A07-B651-3D7A6A555A31}">
      <dsp:nvSpPr>
        <dsp:cNvPr id="0" name=""/>
        <dsp:cNvSpPr/>
      </dsp:nvSpPr>
      <dsp:spPr>
        <a:xfrm>
          <a:off x="3092866" y="1902325"/>
          <a:ext cx="3014104" cy="85281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山口百恵</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桜田淳子</a:t>
          </a:r>
          <a:endParaRPr kumimoji="1" lang="ja-JP" altLang="en-US" sz="1200" kern="1200" dirty="0"/>
        </a:p>
      </dsp:txBody>
      <dsp:txXfrm>
        <a:off x="3092866" y="2008927"/>
        <a:ext cx="2694299" cy="639609"/>
      </dsp:txXfrm>
    </dsp:sp>
    <dsp:sp modelId="{FADF33CE-543D-421A-993C-D65B69C36DF3}">
      <dsp:nvSpPr>
        <dsp:cNvPr id="0" name=""/>
        <dsp:cNvSpPr/>
      </dsp:nvSpPr>
      <dsp:spPr>
        <a:xfrm>
          <a:off x="0" y="1881687"/>
          <a:ext cx="3112217" cy="85281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kumimoji="1" lang="ja-JP" altLang="en-US" sz="2700" kern="1200" dirty="0" smtClean="0"/>
            <a:t>タレントアイドル</a:t>
          </a:r>
          <a:endParaRPr kumimoji="1" lang="ja-JP" altLang="en-US" sz="2700" kern="1200" dirty="0"/>
        </a:p>
      </dsp:txBody>
      <dsp:txXfrm>
        <a:off x="41631" y="1923318"/>
        <a:ext cx="3028955" cy="769551"/>
      </dsp:txXfrm>
    </dsp:sp>
    <dsp:sp modelId="{D89963A8-7A8D-4521-83DF-8ACD1C35AB4F}">
      <dsp:nvSpPr>
        <dsp:cNvPr id="0" name=""/>
        <dsp:cNvSpPr/>
      </dsp:nvSpPr>
      <dsp:spPr>
        <a:xfrm>
          <a:off x="3112217" y="2815858"/>
          <a:ext cx="4668325" cy="85281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kumimoji="1" lang="en-US" altLang="ja-JP" sz="1200" kern="1200" dirty="0" smtClean="0"/>
            <a:t>AKB48</a:t>
          </a:r>
          <a:endParaRPr kumimoji="1" lang="ja-JP" altLang="en-US" sz="1200" kern="1200" dirty="0"/>
        </a:p>
      </dsp:txBody>
      <dsp:txXfrm>
        <a:off x="3112217" y="2922460"/>
        <a:ext cx="4348520" cy="639609"/>
      </dsp:txXfrm>
    </dsp:sp>
    <dsp:sp modelId="{360D3C72-D3B4-4E51-BB24-E38BCFF21850}">
      <dsp:nvSpPr>
        <dsp:cNvPr id="0" name=""/>
        <dsp:cNvSpPr/>
      </dsp:nvSpPr>
      <dsp:spPr>
        <a:xfrm>
          <a:off x="0" y="2815858"/>
          <a:ext cx="3112217" cy="85281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kumimoji="1" lang="ja-JP" altLang="en-US" sz="2700" kern="1200" dirty="0" smtClean="0"/>
            <a:t>会えるアイドル</a:t>
          </a:r>
          <a:endParaRPr kumimoji="1" lang="ja-JP" altLang="en-US" sz="2700" kern="1200" dirty="0"/>
        </a:p>
      </dsp:txBody>
      <dsp:txXfrm>
        <a:off x="41631" y="2857489"/>
        <a:ext cx="3028955" cy="769551"/>
      </dsp:txXfrm>
    </dsp:sp>
    <dsp:sp modelId="{3C2E29D1-789E-4E47-B7CA-F18E3E685396}">
      <dsp:nvSpPr>
        <dsp:cNvPr id="0" name=""/>
        <dsp:cNvSpPr/>
      </dsp:nvSpPr>
      <dsp:spPr>
        <a:xfrm>
          <a:off x="3108809" y="3755528"/>
          <a:ext cx="2246865" cy="852813"/>
        </a:xfrm>
        <a:prstGeom prst="rightArrow">
          <a:avLst>
            <a:gd name="adj1" fmla="val 75000"/>
            <a:gd name="adj2" fmla="val 50000"/>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kumimoji="1" lang="en-US" altLang="ja-JP" sz="1200" kern="1200" dirty="0" err="1" smtClean="0"/>
            <a:t>Negicco</a:t>
          </a:r>
          <a:endParaRPr kumimoji="1" lang="ja-JP" altLang="en-US" sz="1200" kern="1200" dirty="0"/>
        </a:p>
      </dsp:txBody>
      <dsp:txXfrm>
        <a:off x="3108809" y="3862130"/>
        <a:ext cx="1927060" cy="639609"/>
      </dsp:txXfrm>
    </dsp:sp>
    <dsp:sp modelId="{9372CA25-73D3-434B-A59C-563136A197E8}">
      <dsp:nvSpPr>
        <dsp:cNvPr id="0" name=""/>
        <dsp:cNvSpPr/>
      </dsp:nvSpPr>
      <dsp:spPr>
        <a:xfrm>
          <a:off x="0" y="3755528"/>
          <a:ext cx="3112217" cy="852813"/>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kumimoji="1" lang="ja-JP" altLang="en-US" sz="2700" kern="1200" dirty="0" smtClean="0"/>
            <a:t>身近なアイドル</a:t>
          </a:r>
          <a:endParaRPr kumimoji="1" lang="ja-JP" altLang="en-US" sz="2700" kern="1200" dirty="0"/>
        </a:p>
      </dsp:txBody>
      <dsp:txXfrm>
        <a:off x="41631" y="3797159"/>
        <a:ext cx="3028955" cy="7695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356F25-C962-4655-9FF8-6D25EBB1774E}">
      <dsp:nvSpPr>
        <dsp:cNvPr id="0" name=""/>
        <dsp:cNvSpPr/>
      </dsp:nvSpPr>
      <dsp:spPr>
        <a:xfrm rot="5400000">
          <a:off x="-396681" y="398308"/>
          <a:ext cx="2531854" cy="1738491"/>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kumimoji="1" lang="en-US" altLang="ja-JP" sz="1900" kern="1200" dirty="0" smtClean="0"/>
            <a:t>AKB48</a:t>
          </a:r>
          <a:endParaRPr kumimoji="1" lang="ja-JP" altLang="en-US" sz="1900" kern="1200" dirty="0"/>
        </a:p>
      </dsp:txBody>
      <dsp:txXfrm rot="-5400000">
        <a:off x="1" y="870873"/>
        <a:ext cx="1738491" cy="793363"/>
      </dsp:txXfrm>
    </dsp:sp>
    <dsp:sp modelId="{8128911B-31A6-4E5F-9E0F-286523BDA86F}">
      <dsp:nvSpPr>
        <dsp:cNvPr id="0" name=""/>
        <dsp:cNvSpPr/>
      </dsp:nvSpPr>
      <dsp:spPr>
        <a:xfrm rot="5400000">
          <a:off x="2211055" y="-470937"/>
          <a:ext cx="1662608" cy="2607737"/>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F88D52-2C91-4E22-B759-E5F4498F6BA7}">
      <dsp:nvSpPr>
        <dsp:cNvPr id="0" name=""/>
        <dsp:cNvSpPr/>
      </dsp:nvSpPr>
      <dsp:spPr>
        <a:xfrm rot="5400000">
          <a:off x="-396681" y="2646629"/>
          <a:ext cx="2531854" cy="1738491"/>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kumimoji="1" lang="ja-JP" altLang="en-US" sz="1900" kern="1200" dirty="0" smtClean="0"/>
            <a:t>ご当地アイドル</a:t>
          </a:r>
          <a:endParaRPr kumimoji="1" lang="ja-JP" altLang="en-US" sz="1900" kern="1200" dirty="0"/>
        </a:p>
      </dsp:txBody>
      <dsp:txXfrm rot="-5400000">
        <a:off x="1" y="3119194"/>
        <a:ext cx="1738491" cy="793363"/>
      </dsp:txXfrm>
    </dsp:sp>
    <dsp:sp modelId="{9A1A8B18-D769-4CB9-B69A-7C73D6353DEA}">
      <dsp:nvSpPr>
        <dsp:cNvPr id="0" name=""/>
        <dsp:cNvSpPr/>
      </dsp:nvSpPr>
      <dsp:spPr>
        <a:xfrm rot="5400000">
          <a:off x="2211055" y="1777383"/>
          <a:ext cx="1662608" cy="2607737"/>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7FB41-0E54-4DAC-8BC1-AD96832E6752}">
      <dsp:nvSpPr>
        <dsp:cNvPr id="0" name=""/>
        <dsp:cNvSpPr/>
      </dsp:nvSpPr>
      <dsp:spPr>
        <a:xfrm>
          <a:off x="3099" y="1366"/>
          <a:ext cx="6340799" cy="1305458"/>
        </a:xfrm>
        <a:prstGeom prst="roundRect">
          <a:avLst>
            <a:gd name="adj" fmla="val 10000"/>
          </a:avLst>
        </a:prstGeom>
        <a:solidFill>
          <a:schemeClr val="accent1">
            <a:lumMod val="20000"/>
            <a:lumOff val="80000"/>
          </a:schemeClr>
        </a:solidFill>
        <a:ln w="31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altLang="ja-JP" sz="1700" kern="1200" dirty="0" smtClean="0">
              <a:solidFill>
                <a:schemeClr val="tx1"/>
              </a:solidFill>
            </a:rPr>
            <a:t>http://wbslog.seesaa.net/article/234586247.html</a:t>
          </a:r>
        </a:p>
        <a:p>
          <a:pPr lvl="0" algn="ctr" defTabSz="755650">
            <a:lnSpc>
              <a:spcPct val="90000"/>
            </a:lnSpc>
            <a:spcBef>
              <a:spcPct val="0"/>
            </a:spcBef>
            <a:spcAft>
              <a:spcPct val="35000"/>
            </a:spcAft>
          </a:pPr>
          <a:r>
            <a:rPr lang="ja-JP" altLang="en-US" sz="1700" kern="1200" dirty="0" smtClean="0">
              <a:solidFill>
                <a:schemeClr val="tx1"/>
              </a:solidFill>
            </a:rPr>
            <a:t>ワールドビジネスサテライト</a:t>
          </a:r>
          <a:r>
            <a:rPr lang="ja-JP" altLang="en-US" sz="1700" b="1" kern="1200" dirty="0" smtClean="0">
              <a:solidFill>
                <a:schemeClr val="tx1"/>
              </a:solidFill>
            </a:rPr>
            <a:t>「ご当地</a:t>
          </a:r>
          <a:r>
            <a:rPr lang="en-US" altLang="ja-JP" sz="1700" b="1" kern="1200" dirty="0" smtClean="0">
              <a:solidFill>
                <a:schemeClr val="tx1"/>
              </a:solidFill>
            </a:rPr>
            <a:t>AKB</a:t>
          </a:r>
          <a:r>
            <a:rPr lang="ja-JP" altLang="en-US" sz="1700" b="1" kern="1200" dirty="0" smtClean="0">
              <a:solidFill>
                <a:schemeClr val="tx1"/>
              </a:solidFill>
            </a:rPr>
            <a:t>」で地域経済回復へ</a:t>
          </a:r>
          <a:endParaRPr kumimoji="1" lang="ja-JP" altLang="en-US" sz="1700" b="1" kern="1200" dirty="0">
            <a:solidFill>
              <a:schemeClr val="tx1"/>
            </a:solidFill>
          </a:endParaRPr>
        </a:p>
      </dsp:txBody>
      <dsp:txXfrm>
        <a:off x="41335" y="39602"/>
        <a:ext cx="6264327" cy="1228986"/>
      </dsp:txXfrm>
    </dsp:sp>
    <dsp:sp modelId="{752C630F-B89C-4DE4-9ED3-34407202A5FA}">
      <dsp:nvSpPr>
        <dsp:cNvPr id="0" name=""/>
        <dsp:cNvSpPr/>
      </dsp:nvSpPr>
      <dsp:spPr>
        <a:xfrm>
          <a:off x="3099" y="1391517"/>
          <a:ext cx="6340799" cy="1305458"/>
        </a:xfrm>
        <a:prstGeom prst="roundRect">
          <a:avLst>
            <a:gd name="adj" fmla="val 10000"/>
          </a:avLst>
        </a:prstGeom>
        <a:solidFill>
          <a:schemeClr val="accent1">
            <a:lumMod val="20000"/>
            <a:lumOff val="80000"/>
          </a:schemeClr>
        </a:solidFill>
        <a:ln w="31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altLang="ja-JP" sz="1700" kern="1200" dirty="0" smtClean="0">
              <a:solidFill>
                <a:schemeClr val="tx1"/>
              </a:solidFill>
            </a:rPr>
            <a:t>http://toyokeizai.net/articles/-/59367</a:t>
          </a:r>
        </a:p>
        <a:p>
          <a:pPr lvl="0" algn="ctr" defTabSz="755650">
            <a:lnSpc>
              <a:spcPct val="90000"/>
            </a:lnSpc>
            <a:spcBef>
              <a:spcPct val="0"/>
            </a:spcBef>
            <a:spcAft>
              <a:spcPct val="35000"/>
            </a:spcAft>
          </a:pPr>
          <a:r>
            <a:rPr lang="ja-JP" altLang="en-US" sz="1700" kern="1200" dirty="0" smtClean="0">
              <a:solidFill>
                <a:schemeClr val="tx1"/>
              </a:solidFill>
            </a:rPr>
            <a:t>東洋経済</a:t>
          </a:r>
          <a:r>
            <a:rPr lang="en-US" altLang="ja-JP" sz="1700" kern="1200" dirty="0" smtClean="0">
              <a:solidFill>
                <a:schemeClr val="tx1"/>
              </a:solidFill>
            </a:rPr>
            <a:t>OL</a:t>
          </a:r>
          <a:r>
            <a:rPr lang="ja-JP" altLang="en-US" sz="1700" kern="1200" dirty="0" smtClean="0">
              <a:solidFill>
                <a:schemeClr val="tx1"/>
              </a:solidFill>
            </a:rPr>
            <a:t>　</a:t>
          </a:r>
          <a:r>
            <a:rPr lang="ja-JP" altLang="en-US" sz="1700" b="1" kern="1200" dirty="0" smtClean="0">
              <a:solidFill>
                <a:schemeClr val="tx1"/>
              </a:solidFill>
            </a:rPr>
            <a:t>「ご当地アイドル」疾走、発信力に行政も注目</a:t>
          </a:r>
          <a:endParaRPr kumimoji="1" lang="ja-JP" altLang="en-US" sz="1700" b="1" kern="1200" dirty="0">
            <a:solidFill>
              <a:schemeClr val="tx1"/>
            </a:solidFill>
          </a:endParaRPr>
        </a:p>
      </dsp:txBody>
      <dsp:txXfrm>
        <a:off x="41335" y="1429753"/>
        <a:ext cx="6264327" cy="1228986"/>
      </dsp:txXfrm>
    </dsp:sp>
    <dsp:sp modelId="{D2EF434B-AED8-460B-B544-9AD28E4F7301}">
      <dsp:nvSpPr>
        <dsp:cNvPr id="0" name=""/>
        <dsp:cNvSpPr/>
      </dsp:nvSpPr>
      <dsp:spPr>
        <a:xfrm>
          <a:off x="3099" y="2781668"/>
          <a:ext cx="6340799" cy="1305458"/>
        </a:xfrm>
        <a:prstGeom prst="roundRect">
          <a:avLst>
            <a:gd name="adj" fmla="val 10000"/>
          </a:avLst>
        </a:prstGeom>
        <a:solidFill>
          <a:schemeClr val="accent1">
            <a:lumMod val="20000"/>
            <a:lumOff val="80000"/>
          </a:schemeClr>
        </a:solidFill>
        <a:ln w="31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altLang="ja-JP" sz="1500" kern="1200" dirty="0" smtClean="0">
              <a:solidFill>
                <a:schemeClr val="tx1"/>
              </a:solidFill>
            </a:rPr>
            <a:t>http://www.nikkei.com/article/DGXNASDJ24026_V00C14A3000000/</a:t>
          </a:r>
        </a:p>
        <a:p>
          <a:pPr lvl="0" algn="ctr" defTabSz="666750">
            <a:lnSpc>
              <a:spcPct val="90000"/>
            </a:lnSpc>
            <a:spcBef>
              <a:spcPct val="0"/>
            </a:spcBef>
            <a:spcAft>
              <a:spcPct val="35000"/>
            </a:spcAft>
          </a:pPr>
          <a:r>
            <a:rPr lang="ja-JP" altLang="en-US" sz="1500" kern="1200" dirty="0" smtClean="0">
              <a:solidFill>
                <a:schemeClr val="tx1"/>
              </a:solidFill>
            </a:rPr>
            <a:t>日本経済新聞　</a:t>
          </a:r>
          <a:r>
            <a:rPr lang="ja-JP" altLang="en-US" sz="1500" b="1" kern="1200" dirty="0" smtClean="0">
              <a:solidFill>
                <a:schemeClr val="tx1"/>
              </a:solidFill>
            </a:rPr>
            <a:t>活況のライブやフェス、ご当地アイドル最新事情</a:t>
          </a:r>
          <a:endParaRPr kumimoji="1" lang="ja-JP" altLang="en-US" sz="1500" b="1" kern="1200" dirty="0">
            <a:solidFill>
              <a:schemeClr val="tx1"/>
            </a:solidFill>
          </a:endParaRPr>
        </a:p>
      </dsp:txBody>
      <dsp:txXfrm>
        <a:off x="41335" y="2819904"/>
        <a:ext cx="6264327" cy="1228986"/>
      </dsp:txXfrm>
    </dsp:sp>
    <dsp:sp modelId="{3E127542-8407-4AF3-B9FA-BCB2FD7FA974}">
      <dsp:nvSpPr>
        <dsp:cNvPr id="0" name=""/>
        <dsp:cNvSpPr/>
      </dsp:nvSpPr>
      <dsp:spPr>
        <a:xfrm>
          <a:off x="3099" y="4171820"/>
          <a:ext cx="6340799" cy="1305458"/>
        </a:xfrm>
        <a:prstGeom prst="roundRect">
          <a:avLst>
            <a:gd name="adj" fmla="val 10000"/>
          </a:avLst>
        </a:prstGeom>
        <a:solidFill>
          <a:schemeClr val="accent1">
            <a:lumMod val="20000"/>
            <a:lumOff val="80000"/>
          </a:schemeClr>
        </a:solidFill>
        <a:ln w="31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altLang="ja-JP" sz="1000" kern="1200" dirty="0" smtClean="0">
              <a:solidFill>
                <a:schemeClr val="tx1"/>
              </a:solidFill>
            </a:rPr>
            <a:t>http://digital.asahi.com/area/niigata/articles/MTW20150218160820004.html?ref=comkiji_txt_end</a:t>
          </a:r>
        </a:p>
        <a:p>
          <a:pPr lvl="0" algn="ctr" defTabSz="444500">
            <a:lnSpc>
              <a:spcPct val="90000"/>
            </a:lnSpc>
            <a:spcBef>
              <a:spcPct val="0"/>
            </a:spcBef>
            <a:spcAft>
              <a:spcPct val="35000"/>
            </a:spcAft>
          </a:pPr>
          <a:r>
            <a:rPr lang="ja-JP" altLang="en-US" sz="1400" b="0" kern="1200" dirty="0" smtClean="0">
              <a:solidFill>
                <a:schemeClr val="tx1"/>
              </a:solidFill>
            </a:rPr>
            <a:t>朝日新聞デジタル　</a:t>
          </a:r>
          <a:r>
            <a:rPr lang="ja-JP" altLang="en-US" sz="1800" b="1" kern="1200" dirty="0" smtClean="0">
              <a:solidFill>
                <a:schemeClr val="tx1"/>
              </a:solidFill>
            </a:rPr>
            <a:t>ねぎっこは？経済効果は？ </a:t>
          </a:r>
          <a:r>
            <a:rPr lang="en-US" altLang="ja-JP" sz="1800" b="1" kern="1200" dirty="0" smtClean="0">
              <a:solidFill>
                <a:schemeClr val="tx1"/>
              </a:solidFill>
            </a:rPr>
            <a:t>NGT48</a:t>
          </a:r>
          <a:r>
            <a:rPr lang="ja-JP" altLang="en-US" sz="1800" b="1" kern="1200" dirty="0" smtClean="0">
              <a:solidFill>
                <a:schemeClr val="tx1"/>
              </a:solidFill>
            </a:rPr>
            <a:t>進出</a:t>
          </a:r>
          <a:endParaRPr lang="en-US" altLang="ja-JP" sz="1800" kern="1200" dirty="0" smtClean="0">
            <a:solidFill>
              <a:schemeClr val="tx1"/>
            </a:solidFill>
          </a:endParaRPr>
        </a:p>
      </dsp:txBody>
      <dsp:txXfrm>
        <a:off x="41335" y="4210056"/>
        <a:ext cx="6264327" cy="12289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81BE4-896E-46D7-8D97-49FDD4CB50E1}">
      <dsp:nvSpPr>
        <dsp:cNvPr id="0" name=""/>
        <dsp:cNvSpPr/>
      </dsp:nvSpPr>
      <dsp:spPr>
        <a:xfrm>
          <a:off x="0" y="0"/>
          <a:ext cx="8128000"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3A25A5-A951-4E4F-B444-89367C845C03}">
      <dsp:nvSpPr>
        <dsp:cNvPr id="0" name=""/>
        <dsp:cNvSpPr/>
      </dsp:nvSpPr>
      <dsp:spPr>
        <a:xfrm>
          <a:off x="0" y="0"/>
          <a:ext cx="1625600"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r>
            <a:rPr kumimoji="1" lang="en-US" altLang="ja-JP" sz="6500" kern="1200" dirty="0" smtClean="0"/>
            <a:t> </a:t>
          </a:r>
          <a:endParaRPr kumimoji="1" lang="ja-JP" altLang="en-US" sz="6500" kern="1200" dirty="0"/>
        </a:p>
      </dsp:txBody>
      <dsp:txXfrm>
        <a:off x="0" y="0"/>
        <a:ext cx="1625600" cy="5418667"/>
      </dsp:txXfrm>
    </dsp:sp>
    <dsp:sp modelId="{876E4499-FC50-4B1A-90DB-2EFD3EFBAD8B}">
      <dsp:nvSpPr>
        <dsp:cNvPr id="0" name=""/>
        <dsp:cNvSpPr/>
      </dsp:nvSpPr>
      <dsp:spPr>
        <a:xfrm>
          <a:off x="1747520" y="84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en-US" altLang="ja-JP" sz="1700" kern="1200" dirty="0" err="1" smtClean="0"/>
            <a:t>Negicco</a:t>
          </a:r>
          <a:r>
            <a:rPr kumimoji="1" lang="ja-JP" altLang="en-US" sz="1700" kern="1200" dirty="0" smtClean="0"/>
            <a:t>がファミリーマートとコラボ</a:t>
          </a:r>
          <a:endParaRPr kumimoji="1" lang="en-US" altLang="ja-JP" sz="1700" kern="1200" dirty="0" smtClean="0"/>
        </a:p>
        <a:p>
          <a:pPr lvl="0" algn="l" defTabSz="755650">
            <a:lnSpc>
              <a:spcPct val="90000"/>
            </a:lnSpc>
            <a:spcBef>
              <a:spcPct val="0"/>
            </a:spcBef>
            <a:spcAft>
              <a:spcPct val="35000"/>
            </a:spcAft>
          </a:pPr>
          <a:r>
            <a:rPr kumimoji="1" lang="ja-JP" altLang="en-US" sz="1700" kern="1200" dirty="0" smtClean="0"/>
            <a:t>コラボ商品のおにぎりは</a:t>
          </a:r>
          <a:r>
            <a:rPr kumimoji="1" lang="en-US" altLang="ja-JP" sz="1700" kern="1200" dirty="0" smtClean="0"/>
            <a:t>1.5</a:t>
          </a:r>
          <a:r>
            <a:rPr kumimoji="1" lang="ja-JP" altLang="en-US" sz="1700" kern="1200" dirty="0" smtClean="0"/>
            <a:t>倍お弁当は</a:t>
          </a:r>
          <a:r>
            <a:rPr kumimoji="1" lang="en-US" altLang="ja-JP" sz="1700" kern="1200" dirty="0" smtClean="0"/>
            <a:t>2.5</a:t>
          </a:r>
          <a:r>
            <a:rPr kumimoji="1" lang="ja-JP" altLang="en-US" sz="1700" kern="1200" dirty="0" smtClean="0"/>
            <a:t>倍の</a:t>
          </a:r>
          <a:endParaRPr kumimoji="1" lang="en-US" altLang="ja-JP" sz="1700" kern="1200" dirty="0" smtClean="0"/>
        </a:p>
        <a:p>
          <a:pPr lvl="0" algn="l" defTabSz="755650">
            <a:lnSpc>
              <a:spcPct val="90000"/>
            </a:lnSpc>
            <a:spcBef>
              <a:spcPct val="0"/>
            </a:spcBef>
            <a:spcAft>
              <a:spcPct val="35000"/>
            </a:spcAft>
          </a:pPr>
          <a:r>
            <a:rPr kumimoji="1" lang="ja-JP" altLang="en-US" sz="1700" kern="1200" dirty="0" smtClean="0"/>
            <a:t>売り上げとなった。</a:t>
          </a:r>
          <a:endParaRPr kumimoji="1" lang="ja-JP" altLang="en-US" sz="1700" kern="1200" dirty="0"/>
        </a:p>
      </dsp:txBody>
      <dsp:txXfrm>
        <a:off x="1747520" y="84666"/>
        <a:ext cx="6380480" cy="1693333"/>
      </dsp:txXfrm>
    </dsp:sp>
    <dsp:sp modelId="{26E63FCA-6214-4D89-8FE8-1B3AD7C69496}">
      <dsp:nvSpPr>
        <dsp:cNvPr id="0" name=""/>
        <dsp:cNvSpPr/>
      </dsp:nvSpPr>
      <dsp:spPr>
        <a:xfrm>
          <a:off x="1625599" y="1778000"/>
          <a:ext cx="6502400"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830856-E3EE-47FB-8ED9-ED6DD5F80CF1}">
      <dsp:nvSpPr>
        <dsp:cNvPr id="0" name=""/>
        <dsp:cNvSpPr/>
      </dsp:nvSpPr>
      <dsp:spPr>
        <a:xfrm>
          <a:off x="1747520" y="1862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ja-JP" altLang="en-US" sz="1700" kern="1200" dirty="0" smtClean="0"/>
            <a:t>ひめキュンフルーツ缶は商店街をひめキュン一色にする</a:t>
          </a:r>
          <a:endParaRPr kumimoji="1" lang="en-US" altLang="ja-JP" sz="1700" kern="1200" dirty="0" smtClean="0"/>
        </a:p>
        <a:p>
          <a:pPr lvl="0" algn="l" defTabSz="755650">
            <a:lnSpc>
              <a:spcPct val="90000"/>
            </a:lnSpc>
            <a:spcBef>
              <a:spcPct val="0"/>
            </a:spcBef>
            <a:spcAft>
              <a:spcPct val="35000"/>
            </a:spcAft>
          </a:pPr>
          <a:r>
            <a:rPr kumimoji="1" lang="ja-JP" altLang="en-US" sz="1700" kern="1200" dirty="0" smtClean="0"/>
            <a:t>「商店街にひめキュンを取り入れることにより通行量を明らかに増えました。」（松山銀天街振興組合副理事長 加戸さん談）</a:t>
          </a:r>
          <a:endParaRPr kumimoji="1" lang="ja-JP" altLang="en-US" sz="1700" kern="1200" dirty="0"/>
        </a:p>
      </dsp:txBody>
      <dsp:txXfrm>
        <a:off x="1747520" y="1862666"/>
        <a:ext cx="6380480" cy="1693333"/>
      </dsp:txXfrm>
    </dsp:sp>
    <dsp:sp modelId="{DDF61C96-C3C7-4EAF-BF63-358E99D86D70}">
      <dsp:nvSpPr>
        <dsp:cNvPr id="0" name=""/>
        <dsp:cNvSpPr/>
      </dsp:nvSpPr>
      <dsp:spPr>
        <a:xfrm>
          <a:off x="1625599" y="3556000"/>
          <a:ext cx="6502400"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7E2737-DDFB-450E-9DA7-C46FA8125448}">
      <dsp:nvSpPr>
        <dsp:cNvPr id="0" name=""/>
        <dsp:cNvSpPr/>
      </dsp:nvSpPr>
      <dsp:spPr>
        <a:xfrm>
          <a:off x="1747520" y="3640666"/>
          <a:ext cx="6380480" cy="16933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ja-JP" altLang="en-US" sz="1700" kern="1200" dirty="0" err="1" smtClean="0"/>
            <a:t>とち</a:t>
          </a:r>
          <a:r>
            <a:rPr kumimoji="1" lang="ja-JP" altLang="en-US" sz="1700" kern="1200" dirty="0" smtClean="0"/>
            <a:t>おとめ２５は</a:t>
          </a:r>
          <a:r>
            <a:rPr kumimoji="1" lang="en-US" altLang="ja-JP" sz="1700" kern="1200" dirty="0" smtClean="0"/>
            <a:t>2013</a:t>
          </a:r>
          <a:r>
            <a:rPr kumimoji="1" lang="ja-JP" altLang="en-US" sz="1700" kern="1200" dirty="0" smtClean="0"/>
            <a:t>年にと</a:t>
          </a:r>
          <a:r>
            <a:rPr kumimoji="1" lang="ja-JP" altLang="en-US" sz="1700" kern="1200" dirty="0" err="1" smtClean="0"/>
            <a:t>ち</a:t>
          </a:r>
          <a:r>
            <a:rPr kumimoji="1" lang="ja-JP" altLang="en-US" sz="1700" kern="1200" dirty="0" smtClean="0"/>
            <a:t>おとめ</a:t>
          </a:r>
          <a:r>
            <a:rPr kumimoji="1" lang="en-US" altLang="ja-JP" sz="1700" kern="1200" dirty="0" smtClean="0"/>
            <a:t>PR</a:t>
          </a:r>
          <a:r>
            <a:rPr kumimoji="1" lang="ja-JP" altLang="en-US" sz="1700" kern="1200" dirty="0" smtClean="0"/>
            <a:t>大使に任命され新宿で</a:t>
          </a:r>
          <a:r>
            <a:rPr kumimoji="1" lang="en-US" altLang="ja-JP" sz="1700" kern="1200" dirty="0" smtClean="0"/>
            <a:t>JA</a:t>
          </a:r>
          <a:r>
            <a:rPr kumimoji="1" lang="ja-JP" altLang="en-US" sz="1700" kern="1200" dirty="0" smtClean="0"/>
            <a:t>全農と栃木主催の「と</a:t>
          </a:r>
          <a:r>
            <a:rPr kumimoji="1" lang="ja-JP" altLang="en-US" sz="1700" kern="1200" dirty="0" err="1" smtClean="0"/>
            <a:t>ち</a:t>
          </a:r>
          <a:r>
            <a:rPr kumimoji="1" lang="ja-JP" altLang="en-US" sz="1700" kern="1200" dirty="0" smtClean="0"/>
            <a:t>おとめサンプリング」などの活動を行い</a:t>
          </a:r>
          <a:r>
            <a:rPr kumimoji="1" lang="en-US" altLang="ja-JP" sz="1700" kern="1200" dirty="0" smtClean="0"/>
            <a:t>2015</a:t>
          </a:r>
          <a:r>
            <a:rPr kumimoji="1" lang="ja-JP" altLang="en-US" sz="1700" kern="1200" dirty="0" smtClean="0"/>
            <a:t>年（</a:t>
          </a:r>
          <a:r>
            <a:rPr kumimoji="1" lang="en-US" altLang="ja-JP" sz="1700" kern="1200" dirty="0" smtClean="0"/>
            <a:t>14</a:t>
          </a:r>
          <a:r>
            <a:rPr kumimoji="1" lang="ja-JP" altLang="en-US" sz="1700" kern="1200" dirty="0" smtClean="0"/>
            <a:t>年秋～</a:t>
          </a:r>
          <a:r>
            <a:rPr kumimoji="1" lang="en-US" altLang="ja-JP" sz="1700" kern="1200" dirty="0" smtClean="0"/>
            <a:t>15</a:t>
          </a:r>
          <a:r>
            <a:rPr kumimoji="1" lang="ja-JP" altLang="en-US" sz="1700" kern="1200" dirty="0" smtClean="0"/>
            <a:t>年春）に目標としていた</a:t>
          </a:r>
          <a:r>
            <a:rPr kumimoji="1" lang="en-US" altLang="ja-JP" sz="1700" kern="1200" dirty="0" smtClean="0"/>
            <a:t>85</a:t>
          </a:r>
          <a:r>
            <a:rPr kumimoji="1" lang="ja-JP" altLang="en-US" sz="1700" kern="1200" dirty="0" smtClean="0"/>
            <a:t>億を</a:t>
          </a:r>
          <a:r>
            <a:rPr kumimoji="1" lang="en-US" altLang="ja-JP" sz="1700" kern="1200" dirty="0" smtClean="0"/>
            <a:t>9</a:t>
          </a:r>
          <a:r>
            <a:rPr kumimoji="1" lang="ja-JP" altLang="en-US" sz="1700" kern="1200" dirty="0" smtClean="0"/>
            <a:t>年ぶりに達成した。</a:t>
          </a:r>
          <a:endParaRPr kumimoji="1" lang="ja-JP" altLang="en-US" sz="1700" kern="1200" dirty="0"/>
        </a:p>
      </dsp:txBody>
      <dsp:txXfrm>
        <a:off x="1747520" y="3640666"/>
        <a:ext cx="6380480" cy="1693333"/>
      </dsp:txXfrm>
    </dsp:sp>
    <dsp:sp modelId="{3238D4DD-4F61-429B-8473-DB2D983A07E6}">
      <dsp:nvSpPr>
        <dsp:cNvPr id="0" name=""/>
        <dsp:cNvSpPr/>
      </dsp:nvSpPr>
      <dsp:spPr>
        <a:xfrm>
          <a:off x="1625599" y="5334000"/>
          <a:ext cx="6502400" cy="0"/>
        </a:xfrm>
        <a:prstGeom prst="line">
          <a:avLst/>
        </a:prstGeom>
        <a:solidFill>
          <a:schemeClr val="accent1">
            <a:hueOff val="0"/>
            <a:satOff val="0"/>
            <a:lumOff val="0"/>
            <a:alphaOff val="0"/>
          </a:schemeClr>
        </a:solidFill>
        <a:ln w="19050" cap="rnd"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45297A-87F5-460B-B87E-443B1EA073BC}">
      <dsp:nvSpPr>
        <dsp:cNvPr id="0" name=""/>
        <dsp:cNvSpPr/>
      </dsp:nvSpPr>
      <dsp:spPr>
        <a:xfrm rot="16200000">
          <a:off x="1690567" y="-1378457"/>
          <a:ext cx="1634189" cy="4417479"/>
        </a:xfrm>
        <a:prstGeom prst="upArrow">
          <a:avLst>
            <a:gd name="adj1" fmla="val 50000"/>
            <a:gd name="adj2" fmla="val 3500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kumimoji="1" lang="ja-JP" altLang="en-US" sz="1900" kern="1200" dirty="0" smtClean="0"/>
            <a:t>ご当地アイドル</a:t>
          </a:r>
          <a:endParaRPr kumimoji="1" lang="ja-JP" altLang="en-US" sz="1900" kern="1200" dirty="0"/>
        </a:p>
      </dsp:txBody>
      <dsp:txXfrm rot="5400000">
        <a:off x="584906" y="421734"/>
        <a:ext cx="4131496" cy="817095"/>
      </dsp:txXfrm>
    </dsp:sp>
    <dsp:sp modelId="{2A13D3E2-32CA-4101-8FB5-517CEDDCE12C}">
      <dsp:nvSpPr>
        <dsp:cNvPr id="0" name=""/>
        <dsp:cNvSpPr/>
      </dsp:nvSpPr>
      <dsp:spPr>
        <a:xfrm rot="5400000">
          <a:off x="8825667" y="2339348"/>
          <a:ext cx="1451518" cy="4298409"/>
        </a:xfrm>
        <a:prstGeom prst="upArrow">
          <a:avLst>
            <a:gd name="adj1" fmla="val 50000"/>
            <a:gd name="adj2" fmla="val 35000"/>
          </a:avLst>
        </a:prstGeom>
        <a:gradFill rotWithShape="0">
          <a:gsLst>
            <a:gs pos="0">
              <a:schemeClr val="accent1">
                <a:hueOff val="0"/>
                <a:satOff val="0"/>
                <a:lumOff val="0"/>
                <a:alphaOff val="0"/>
                <a:tint val="65000"/>
                <a:lumMod val="110000"/>
              </a:schemeClr>
            </a:gs>
            <a:gs pos="88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kumimoji="1" lang="ja-JP" altLang="en-US" sz="1900" kern="1200" dirty="0" smtClean="0"/>
            <a:t>全国アイドル</a:t>
          </a:r>
          <a:endParaRPr kumimoji="1" lang="ja-JP" altLang="en-US" sz="1900" kern="1200" dirty="0"/>
        </a:p>
      </dsp:txBody>
      <dsp:txXfrm rot="-5400000">
        <a:off x="7402222" y="4125674"/>
        <a:ext cx="4044393" cy="72575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18AA13-ADE7-4366-BB5E-7ADCB6003418}">
      <dsp:nvSpPr>
        <dsp:cNvPr id="0" name=""/>
        <dsp:cNvSpPr/>
      </dsp:nvSpPr>
      <dsp:spPr>
        <a:xfrm>
          <a:off x="308284" y="393"/>
          <a:ext cx="2182941" cy="1820969"/>
        </a:xfrm>
        <a:prstGeom prst="ellips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kumimoji="1" lang="ja-JP" altLang="en-US" sz="2600" kern="1200" dirty="0" smtClean="0">
              <a:solidFill>
                <a:sysClr val="windowText" lastClr="000000"/>
              </a:solidFill>
            </a:rPr>
            <a:t>アイドル活動</a:t>
          </a:r>
          <a:endParaRPr kumimoji="1" lang="ja-JP" altLang="en-US" sz="2600" kern="1200" dirty="0">
            <a:solidFill>
              <a:sysClr val="windowText" lastClr="000000"/>
            </a:solidFill>
          </a:endParaRPr>
        </a:p>
      </dsp:txBody>
      <dsp:txXfrm>
        <a:off x="627968" y="267068"/>
        <a:ext cx="1543573" cy="1287619"/>
      </dsp:txXfrm>
    </dsp:sp>
    <dsp:sp modelId="{560CD37E-CCFD-4473-A30E-A95E9EF387FE}">
      <dsp:nvSpPr>
        <dsp:cNvPr id="0" name=""/>
        <dsp:cNvSpPr/>
      </dsp:nvSpPr>
      <dsp:spPr>
        <a:xfrm>
          <a:off x="871674" y="1969225"/>
          <a:ext cx="1056162" cy="1056162"/>
        </a:xfrm>
        <a:prstGeom prst="mathPlus">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kumimoji="1" lang="ja-JP" altLang="en-US" sz="1800" kern="1200">
            <a:solidFill>
              <a:sysClr val="windowText" lastClr="000000"/>
            </a:solidFill>
          </a:endParaRPr>
        </a:p>
      </dsp:txBody>
      <dsp:txXfrm>
        <a:off x="1011668" y="2373101"/>
        <a:ext cx="776174" cy="248410"/>
      </dsp:txXfrm>
    </dsp:sp>
    <dsp:sp modelId="{716D99AE-FD61-437B-B884-6FE57ED77D93}">
      <dsp:nvSpPr>
        <dsp:cNvPr id="0" name=""/>
        <dsp:cNvSpPr/>
      </dsp:nvSpPr>
      <dsp:spPr>
        <a:xfrm>
          <a:off x="396474" y="3173250"/>
          <a:ext cx="2006562" cy="1909614"/>
        </a:xfrm>
        <a:prstGeom prst="ellips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kumimoji="1" lang="ja-JP" altLang="en-US" sz="2600" kern="1200" dirty="0" smtClean="0">
              <a:solidFill>
                <a:sysClr val="windowText" lastClr="000000"/>
              </a:solidFill>
            </a:rPr>
            <a:t>親近感</a:t>
          </a:r>
          <a:endParaRPr kumimoji="1" lang="ja-JP" altLang="en-US" sz="2600" kern="1200" dirty="0">
            <a:solidFill>
              <a:sysClr val="windowText" lastClr="000000"/>
            </a:solidFill>
          </a:endParaRPr>
        </a:p>
      </dsp:txBody>
      <dsp:txXfrm>
        <a:off x="690328" y="3452906"/>
        <a:ext cx="1418854" cy="1350302"/>
      </dsp:txXfrm>
    </dsp:sp>
    <dsp:sp modelId="{A2C7EECF-2B01-49F9-A396-5EBF96BC01A1}">
      <dsp:nvSpPr>
        <dsp:cNvPr id="0" name=""/>
        <dsp:cNvSpPr/>
      </dsp:nvSpPr>
      <dsp:spPr>
        <a:xfrm>
          <a:off x="2764371" y="2202928"/>
          <a:ext cx="579068" cy="677400"/>
        </a:xfrm>
        <a:prstGeom prst="righ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kumimoji="1" lang="ja-JP" altLang="en-US" sz="2100" kern="1200">
            <a:solidFill>
              <a:sysClr val="windowText" lastClr="000000"/>
            </a:solidFill>
          </a:endParaRPr>
        </a:p>
      </dsp:txBody>
      <dsp:txXfrm>
        <a:off x="2764371" y="2338408"/>
        <a:ext cx="405348" cy="406440"/>
      </dsp:txXfrm>
    </dsp:sp>
    <dsp:sp modelId="{FDE20548-148D-497E-A23A-980EFCCD0F4F}">
      <dsp:nvSpPr>
        <dsp:cNvPr id="0" name=""/>
        <dsp:cNvSpPr/>
      </dsp:nvSpPr>
      <dsp:spPr>
        <a:xfrm>
          <a:off x="3583808" y="720659"/>
          <a:ext cx="3641939" cy="3641939"/>
        </a:xfrm>
        <a:prstGeom prst="ellipse">
          <a:avLst/>
        </a:prstGeom>
        <a:gradFill rotWithShape="0">
          <a:gsLst>
            <a:gs pos="0">
              <a:schemeClr val="accent1">
                <a:hueOff val="0"/>
                <a:satOff val="0"/>
                <a:lumOff val="0"/>
                <a:alphaOff val="0"/>
                <a:tint val="96000"/>
                <a:lumMod val="100000"/>
              </a:schemeClr>
            </a:gs>
            <a:gs pos="78000">
              <a:schemeClr val="accent1">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7310" tIns="67310" rIns="67310" bIns="67310" numCol="1" spcCol="1270" anchor="ctr" anchorCtr="0">
          <a:noAutofit/>
        </a:bodyPr>
        <a:lstStyle/>
        <a:p>
          <a:pPr lvl="0" algn="ctr" defTabSz="2355850">
            <a:lnSpc>
              <a:spcPct val="90000"/>
            </a:lnSpc>
            <a:spcBef>
              <a:spcPct val="0"/>
            </a:spcBef>
            <a:spcAft>
              <a:spcPct val="35000"/>
            </a:spcAft>
          </a:pPr>
          <a:r>
            <a:rPr kumimoji="1" lang="ja-JP" altLang="en-US" sz="5300" kern="1200" dirty="0" smtClean="0">
              <a:solidFill>
                <a:sysClr val="windowText" lastClr="000000"/>
              </a:solidFill>
            </a:rPr>
            <a:t>地元への関心</a:t>
          </a:r>
          <a:endParaRPr kumimoji="1" lang="ja-JP" altLang="en-US" sz="5300" kern="1200" dirty="0">
            <a:solidFill>
              <a:sysClr val="windowText" lastClr="000000"/>
            </a:solidFill>
          </a:endParaRPr>
        </a:p>
      </dsp:txBody>
      <dsp:txXfrm>
        <a:off x="4117158" y="1254009"/>
        <a:ext cx="2575239" cy="2575239"/>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0.17862</cdr:x>
      <cdr:y>0.52971</cdr:y>
    </cdr:from>
    <cdr:to>
      <cdr:x>0.31957</cdr:x>
      <cdr:y>0.99338</cdr:y>
    </cdr:to>
    <cdr:sp macro="" textlink="">
      <cdr:nvSpPr>
        <cdr:cNvPr id="2" name="正方形/長方形 1"/>
        <cdr:cNvSpPr/>
      </cdr:nvSpPr>
      <cdr:spPr>
        <a:xfrm xmlns:a="http://schemas.openxmlformats.org/drawingml/2006/main">
          <a:off x="2139388" y="2504435"/>
          <a:ext cx="1688208" cy="2192221"/>
        </a:xfrm>
        <a:prstGeom xmlns:a="http://schemas.openxmlformats.org/drawingml/2006/main" prst="rect">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xmlns:a="http://schemas.openxmlformats.org/drawingml/2006/main">
          <a:pPr algn="ctr"/>
          <a:r>
            <a:rPr kumimoji="1" lang="ja-JP" altLang="en-US" smtClean="0"/>
            <a:t>ｖ</a:t>
          </a:r>
          <a:endParaRPr kumimoji="1" lang="ja-JP" alt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4B1661D-132B-44C7-ABE4-48467DB25ABA}" type="datetime1">
              <a:rPr kumimoji="1" lang="ja-JP" altLang="en-US" smtClean="0"/>
              <a:t>2015/9/3</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312C7D-1789-49CB-BE47-5F64F2191E73}" type="slidenum">
              <a:rPr kumimoji="1" lang="ja-JP" altLang="en-US" smtClean="0"/>
              <a:t>‹#›</a:t>
            </a:fld>
            <a:endParaRPr kumimoji="1" lang="ja-JP" altLang="en-US"/>
          </a:p>
        </p:txBody>
      </p:sp>
    </p:spTree>
    <p:extLst>
      <p:ext uri="{BB962C8B-B14F-4D97-AF65-F5344CB8AC3E}">
        <p14:creationId xmlns:p14="http://schemas.microsoft.com/office/powerpoint/2010/main" val="2151592439"/>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7CC962-2ED9-4484-AB50-817044C51435}" type="datetime1">
              <a:rPr kumimoji="1" lang="ja-JP" altLang="en-US" smtClean="0"/>
              <a:t>2015/9/3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677902-C2BB-4D5C-983B-B076567D0637}" type="slidenum">
              <a:rPr kumimoji="1" lang="ja-JP" altLang="en-US" smtClean="0"/>
              <a:t>‹#›</a:t>
            </a:fld>
            <a:endParaRPr kumimoji="1" lang="ja-JP" altLang="en-US"/>
          </a:p>
        </p:txBody>
      </p:sp>
    </p:spTree>
    <p:extLst>
      <p:ext uri="{BB962C8B-B14F-4D97-AF65-F5344CB8AC3E}">
        <p14:creationId xmlns:p14="http://schemas.microsoft.com/office/powerpoint/2010/main" val="207593597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これからマーケティング手段におけるアイドルについて発表します。</a:t>
            </a:r>
            <a:endParaRPr kumimoji="1" lang="en-US" altLang="ja-JP" dirty="0" smtClean="0"/>
          </a:p>
          <a:p>
            <a:r>
              <a:rPr kumimoji="1" lang="ja-JP" altLang="en-US" dirty="0" smtClean="0"/>
              <a:t>メンバーは会田、内田、大野、佐藤、羅です。</a:t>
            </a:r>
            <a:endParaRPr kumimoji="1" lang="ja-JP" altLang="en-US" dirty="0"/>
          </a:p>
        </p:txBody>
      </p:sp>
      <p:sp>
        <p:nvSpPr>
          <p:cNvPr id="4" name="スライド番号プレースホルダー 3"/>
          <p:cNvSpPr>
            <a:spLocks noGrp="1"/>
          </p:cNvSpPr>
          <p:nvPr>
            <p:ph type="sldNum" sz="quarter" idx="10"/>
          </p:nvPr>
        </p:nvSpPr>
        <p:spPr/>
        <p:txBody>
          <a:bodyPr/>
          <a:lstStyle/>
          <a:p>
            <a:fld id="{EF677902-C2BB-4D5C-983B-B076567D0637}"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fld id="{912B6BE0-7CBA-4056-978D-A1BA08A5ABB5}" type="datetime1">
              <a:rPr kumimoji="1" lang="ja-JP" altLang="en-US" smtClean="0"/>
              <a:t>2015/9/3</a:t>
            </a:fld>
            <a:endParaRPr kumimoji="1" lang="ja-JP" altLang="en-US"/>
          </a:p>
        </p:txBody>
      </p:sp>
    </p:spTree>
    <p:extLst>
      <p:ext uri="{BB962C8B-B14F-4D97-AF65-F5344CB8AC3E}">
        <p14:creationId xmlns:p14="http://schemas.microsoft.com/office/powerpoint/2010/main" val="1645644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次に</a:t>
            </a:r>
            <a:r>
              <a:rPr kumimoji="1" lang="ja-JP" altLang="ja-JP" sz="1200" kern="1200" dirty="0" smtClean="0">
                <a:solidFill>
                  <a:schemeClr val="tx1"/>
                </a:solidFill>
                <a:effectLst/>
                <a:latin typeface="+mn-lt"/>
                <a:ea typeface="+mn-ea"/>
                <a:cs typeface="+mn-cs"/>
              </a:rPr>
              <a:t>アイドルの変遷をご覧ください</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時代とともにアイドルとファンの親近感が高い、通称で会いに行けるアイドルへとアイドル自体の人気が変化しています</a:t>
            </a:r>
            <a:r>
              <a:rPr kumimoji="1" lang="ja-JP" altLang="en-US" sz="1200" kern="1200" dirty="0" smtClean="0">
                <a:solidFill>
                  <a:schemeClr val="tx1"/>
                </a:solidFill>
                <a:effectLst/>
                <a:latin typeface="+mn-lt"/>
                <a:ea typeface="+mn-ea"/>
                <a:cs typeface="+mn-cs"/>
              </a:rPr>
              <a:t>。</a:t>
            </a:r>
            <a:endParaRPr kumimoji="1" lang="ja-JP" altLang="en-US" dirty="0"/>
          </a:p>
        </p:txBody>
      </p:sp>
      <p:sp>
        <p:nvSpPr>
          <p:cNvPr id="4" name="日付プレースホルダー 3"/>
          <p:cNvSpPr>
            <a:spLocks noGrp="1"/>
          </p:cNvSpPr>
          <p:nvPr>
            <p:ph type="dt" idx="10"/>
          </p:nvPr>
        </p:nvSpPr>
        <p:spPr/>
        <p:txBody>
          <a:bodyPr/>
          <a:lstStyle/>
          <a:p>
            <a:fld id="{8A5C5188-FCC2-4A1B-A16B-F4E11ED36968}"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10</a:t>
            </a:fld>
            <a:endParaRPr kumimoji="1" lang="ja-JP" altLang="en-US"/>
          </a:p>
        </p:txBody>
      </p:sp>
    </p:spTree>
    <p:extLst>
      <p:ext uri="{BB962C8B-B14F-4D97-AF65-F5344CB8AC3E}">
        <p14:creationId xmlns:p14="http://schemas.microsoft.com/office/powerpoint/2010/main" val="1518556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親近感に注目すると最近流行を与えた</a:t>
            </a:r>
            <a:r>
              <a:rPr kumimoji="1" lang="en-US" altLang="ja-JP" sz="1200" kern="1200" dirty="0" smtClean="0">
                <a:solidFill>
                  <a:schemeClr val="tx1"/>
                </a:solidFill>
                <a:effectLst/>
                <a:latin typeface="+mn-lt"/>
                <a:ea typeface="+mn-ea"/>
                <a:cs typeface="+mn-cs"/>
              </a:rPr>
              <a:t>AKB48</a:t>
            </a:r>
            <a:r>
              <a:rPr kumimoji="1" lang="ja-JP" altLang="ja-JP" sz="1200" kern="1200" dirty="0" smtClean="0">
                <a:solidFill>
                  <a:schemeClr val="tx1"/>
                </a:solidFill>
                <a:effectLst/>
                <a:latin typeface="+mn-lt"/>
                <a:ea typeface="+mn-ea"/>
                <a:cs typeface="+mn-cs"/>
              </a:rPr>
              <a:t>がそのコンセプトとして前述した会いに行けるアイドルとして挙げられます。しかし</a:t>
            </a:r>
            <a:r>
              <a:rPr kumimoji="1" lang="en-US" altLang="ja-JP" sz="1200" kern="1200" dirty="0" smtClean="0">
                <a:solidFill>
                  <a:schemeClr val="tx1"/>
                </a:solidFill>
                <a:effectLst/>
                <a:latin typeface="+mn-lt"/>
                <a:ea typeface="+mn-ea"/>
                <a:cs typeface="+mn-cs"/>
              </a:rPr>
              <a:t>AKB</a:t>
            </a:r>
            <a:r>
              <a:rPr kumimoji="1" lang="ja-JP" altLang="ja-JP" sz="1200" kern="1200" dirty="0" smtClean="0">
                <a:solidFill>
                  <a:schemeClr val="tx1"/>
                </a:solidFill>
                <a:effectLst/>
                <a:latin typeface="+mn-lt"/>
                <a:ea typeface="+mn-ea"/>
                <a:cs typeface="+mn-cs"/>
              </a:rPr>
              <a:t>は最近の機微拡大によりその親近感を薄めているためにコンセプトを感じにくくなったファンが現れました。それにより現在ではより身近に感じる地方アイドルという選択肢、新しいアイドルの形態に注目があつまっています</a:t>
            </a:r>
            <a:endParaRPr kumimoji="1" lang="ja-JP" altLang="en-US" dirty="0"/>
          </a:p>
        </p:txBody>
      </p:sp>
      <p:sp>
        <p:nvSpPr>
          <p:cNvPr id="4" name="日付プレースホルダー 3"/>
          <p:cNvSpPr>
            <a:spLocks noGrp="1"/>
          </p:cNvSpPr>
          <p:nvPr>
            <p:ph type="dt" idx="10"/>
          </p:nvPr>
        </p:nvSpPr>
        <p:spPr/>
        <p:txBody>
          <a:bodyPr/>
          <a:lstStyle/>
          <a:p>
            <a:fld id="{3A76C409-7C68-4A12-AD43-75B534166484}"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11</a:t>
            </a:fld>
            <a:endParaRPr kumimoji="1" lang="ja-JP" altLang="en-US"/>
          </a:p>
        </p:txBody>
      </p:sp>
    </p:spTree>
    <p:extLst>
      <p:ext uri="{BB962C8B-B14F-4D97-AF65-F5344CB8AC3E}">
        <p14:creationId xmlns:p14="http://schemas.microsoft.com/office/powerpoint/2010/main" val="3811246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最後にアイドル活用の長期性です。</a:t>
            </a:r>
            <a:endParaRPr kumimoji="1" lang="en-US" altLang="ja-JP" dirty="0" smtClean="0"/>
          </a:p>
          <a:p>
            <a:r>
              <a:rPr lang="ja-JP" altLang="en-US" dirty="0" smtClean="0"/>
              <a:t>昨今の</a:t>
            </a:r>
            <a:r>
              <a:rPr lang="ja-JP" altLang="en-US" dirty="0" err="1" smtClean="0"/>
              <a:t>ゆる</a:t>
            </a:r>
            <a:r>
              <a:rPr lang="ja-JP" altLang="en-US" dirty="0" smtClean="0"/>
              <a:t>キャラ人気について、地域文化創造機構長の河合博司教授は</a:t>
            </a:r>
            <a:r>
              <a:rPr kumimoji="1" lang="ja-JP" altLang="en-US" dirty="0" smtClean="0"/>
              <a:t>キャラクター自体がクローズアップされすぎていて</a:t>
            </a:r>
            <a:endParaRPr kumimoji="1" lang="en-US" altLang="ja-JP" dirty="0" smtClean="0"/>
          </a:p>
          <a:p>
            <a:r>
              <a:rPr kumimoji="1" lang="ja-JP" altLang="en-US" dirty="0" smtClean="0"/>
              <a:t>背景にあるものが見逃されすぎて</a:t>
            </a:r>
            <a:r>
              <a:rPr kumimoji="1" lang="ja-JP" altLang="en-US" dirty="0" err="1" smtClean="0"/>
              <a:t>ゆる</a:t>
            </a:r>
            <a:r>
              <a:rPr kumimoji="1" lang="ja-JP" altLang="en-US" dirty="0" smtClean="0"/>
              <a:t>キャラのブームは一過性のもので終わってしまいます。</a:t>
            </a:r>
            <a:endParaRPr kumimoji="1" lang="en-US" altLang="ja-JP" dirty="0" smtClean="0"/>
          </a:p>
          <a:p>
            <a:r>
              <a:rPr kumimoji="1" lang="ja-JP" altLang="en-US" dirty="0" smtClean="0"/>
              <a:t>アイドルブームは僅差ではありますが「継続する」方が上回っています。</a:t>
            </a:r>
            <a:endParaRPr kumimoji="1" lang="en-US" altLang="ja-JP" dirty="0" smtClean="0"/>
          </a:p>
          <a:p>
            <a:r>
              <a:rPr kumimoji="1" lang="ja-JP" altLang="en-US" dirty="0" err="1" smtClean="0"/>
              <a:t>ゆる</a:t>
            </a:r>
            <a:r>
              <a:rPr kumimoji="1" lang="ja-JP" altLang="en-US" dirty="0" smtClean="0"/>
              <a:t>キャラよりアイドルの方が活動やブームが長く続きます。</a:t>
            </a:r>
            <a:endParaRPr kumimoji="1" lang="ja-JP" altLang="en-US" dirty="0"/>
          </a:p>
        </p:txBody>
      </p:sp>
      <p:sp>
        <p:nvSpPr>
          <p:cNvPr id="4" name="日付プレースホルダー 3"/>
          <p:cNvSpPr>
            <a:spLocks noGrp="1"/>
          </p:cNvSpPr>
          <p:nvPr>
            <p:ph type="dt" idx="10"/>
          </p:nvPr>
        </p:nvSpPr>
        <p:spPr/>
        <p:txBody>
          <a:bodyPr/>
          <a:lstStyle/>
          <a:p>
            <a:fld id="{FD97C43C-44CD-49DA-9BFB-2F8E8C5FDC63}"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12</a:t>
            </a:fld>
            <a:endParaRPr kumimoji="1" lang="ja-JP" altLang="en-US"/>
          </a:p>
        </p:txBody>
      </p:sp>
    </p:spTree>
    <p:extLst>
      <p:ext uri="{BB962C8B-B14F-4D97-AF65-F5344CB8AC3E}">
        <p14:creationId xmlns:p14="http://schemas.microsoft.com/office/powerpoint/2010/main" val="3525309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私たちがご当地アイドルに注目したかというと</a:t>
            </a:r>
            <a:endParaRPr kumimoji="1" lang="en-US" altLang="ja-JP" dirty="0" smtClean="0"/>
          </a:p>
          <a:p>
            <a:r>
              <a:rPr kumimoji="1" lang="ja-JP" altLang="en-US" dirty="0" smtClean="0"/>
              <a:t>現在さまざまなメディアによってご当地アイドルを利用したマーケティングが注目されているからです。</a:t>
            </a:r>
            <a:endParaRPr kumimoji="1" lang="ja-JP" altLang="en-US" dirty="0"/>
          </a:p>
        </p:txBody>
      </p:sp>
      <p:sp>
        <p:nvSpPr>
          <p:cNvPr id="4" name="日付プレースホルダー 3"/>
          <p:cNvSpPr>
            <a:spLocks noGrp="1"/>
          </p:cNvSpPr>
          <p:nvPr>
            <p:ph type="dt" idx="10"/>
          </p:nvPr>
        </p:nvSpPr>
        <p:spPr/>
        <p:txBody>
          <a:bodyPr/>
          <a:lstStyle/>
          <a:p>
            <a:fld id="{19F6CEB4-23CB-4642-B969-426D6DDC9FC2}"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13</a:t>
            </a:fld>
            <a:endParaRPr kumimoji="1" lang="ja-JP" altLang="en-US"/>
          </a:p>
        </p:txBody>
      </p:sp>
    </p:spTree>
    <p:extLst>
      <p:ext uri="{BB962C8B-B14F-4D97-AF65-F5344CB8AC3E}">
        <p14:creationId xmlns:p14="http://schemas.microsoft.com/office/powerpoint/2010/main" val="76323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また、アイドルではありませんが企業は地方自治体の問題を解決するべく、</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各企業の製品でご当地盛り上げによる新しい販売機会を狙ってい</a:t>
            </a:r>
            <a:r>
              <a:rPr kumimoji="1" lang="ja-JP" altLang="en-US" sz="1200" kern="1200" dirty="0" smtClean="0">
                <a:solidFill>
                  <a:schemeClr val="tx1"/>
                </a:solidFill>
                <a:effectLst/>
                <a:latin typeface="+mn-lt"/>
                <a:ea typeface="+mn-ea"/>
                <a:cs typeface="+mn-cs"/>
              </a:rPr>
              <a:t>ます。</a:t>
            </a:r>
            <a:endParaRPr kumimoji="1" lang="ja-JP"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つまり地方活性化は地方の復活のみならずある種の新市場開拓の意味合いも持ち合わせて</a:t>
            </a:r>
            <a:r>
              <a:rPr kumimoji="1" lang="ja-JP" altLang="en-US" sz="1200" kern="1200" dirty="0" smtClean="0">
                <a:solidFill>
                  <a:schemeClr val="tx1"/>
                </a:solidFill>
                <a:effectLst/>
                <a:latin typeface="+mn-lt"/>
                <a:ea typeface="+mn-ea"/>
                <a:cs typeface="+mn-cs"/>
              </a:rPr>
              <a:t>います。</a:t>
            </a:r>
            <a:endParaRPr kumimoji="1" lang="ja-JP" altLang="ja-JP" sz="1200" kern="1200" dirty="0" smtClean="0">
              <a:solidFill>
                <a:schemeClr val="tx1"/>
              </a:solidFill>
              <a:effectLst/>
              <a:latin typeface="+mn-lt"/>
              <a:ea typeface="+mn-ea"/>
              <a:cs typeface="+mn-cs"/>
            </a:endParaRPr>
          </a:p>
        </p:txBody>
      </p:sp>
      <p:sp>
        <p:nvSpPr>
          <p:cNvPr id="4" name="日付プレースホルダー 3"/>
          <p:cNvSpPr>
            <a:spLocks noGrp="1"/>
          </p:cNvSpPr>
          <p:nvPr>
            <p:ph type="dt" idx="10"/>
          </p:nvPr>
        </p:nvSpPr>
        <p:spPr/>
        <p:txBody>
          <a:bodyPr/>
          <a:lstStyle/>
          <a:p>
            <a:fld id="{A352DFF2-77D1-4C0D-9436-26EC3693EFC7}"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14</a:t>
            </a:fld>
            <a:endParaRPr kumimoji="1" lang="ja-JP" altLang="en-US"/>
          </a:p>
        </p:txBody>
      </p:sp>
    </p:spTree>
    <p:extLst>
      <p:ext uri="{BB962C8B-B14F-4D97-AF65-F5344CB8AC3E}">
        <p14:creationId xmlns:p14="http://schemas.microsoft.com/office/powerpoint/2010/main" val="511136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これにより仮説をたてていきます</a:t>
            </a:r>
            <a:r>
              <a:rPr kumimoji="1" lang="ja-JP" altLang="en-US" sz="1200" kern="1200" dirty="0" smtClean="0">
                <a:solidFill>
                  <a:schemeClr val="tx1"/>
                </a:solidFill>
                <a:effectLst/>
                <a:latin typeface="+mn-lt"/>
                <a:ea typeface="+mn-ea"/>
                <a:cs typeface="+mn-cs"/>
              </a:rPr>
              <a:t>。</a:t>
            </a:r>
            <a:endParaRPr kumimoji="1" lang="ja-JP" altLang="en-US" dirty="0"/>
          </a:p>
        </p:txBody>
      </p:sp>
      <p:sp>
        <p:nvSpPr>
          <p:cNvPr id="4" name="日付プレースホルダー 3"/>
          <p:cNvSpPr>
            <a:spLocks noGrp="1"/>
          </p:cNvSpPr>
          <p:nvPr>
            <p:ph type="dt" idx="10"/>
          </p:nvPr>
        </p:nvSpPr>
        <p:spPr/>
        <p:txBody>
          <a:bodyPr/>
          <a:lstStyle/>
          <a:p>
            <a:fld id="{B9D30D4D-E430-49B0-A6D5-8F9BA2CBD856}"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15</a:t>
            </a:fld>
            <a:endParaRPr kumimoji="1" lang="ja-JP" altLang="en-US"/>
          </a:p>
        </p:txBody>
      </p:sp>
    </p:spTree>
    <p:extLst>
      <p:ext uri="{BB962C8B-B14F-4D97-AF65-F5344CB8AC3E}">
        <p14:creationId xmlns:p14="http://schemas.microsoft.com/office/powerpoint/2010/main" val="1658069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これにより仮説をたてていきます</a:t>
            </a:r>
            <a:r>
              <a:rPr kumimoji="1" lang="ja-JP" altLang="en-US" sz="1200" kern="1200" dirty="0" smtClean="0">
                <a:solidFill>
                  <a:schemeClr val="tx1"/>
                </a:solidFill>
                <a:effectLst/>
                <a:latin typeface="+mn-lt"/>
                <a:ea typeface="+mn-ea"/>
                <a:cs typeface="+mn-cs"/>
              </a:rPr>
              <a:t>。</a:t>
            </a:r>
            <a:endParaRPr kumimoji="1" lang="ja-JP" altLang="en-US" dirty="0"/>
          </a:p>
        </p:txBody>
      </p:sp>
      <p:sp>
        <p:nvSpPr>
          <p:cNvPr id="4" name="日付プレースホルダー 3"/>
          <p:cNvSpPr>
            <a:spLocks noGrp="1"/>
          </p:cNvSpPr>
          <p:nvPr>
            <p:ph type="dt" idx="10"/>
          </p:nvPr>
        </p:nvSpPr>
        <p:spPr/>
        <p:txBody>
          <a:bodyPr/>
          <a:lstStyle/>
          <a:p>
            <a:fld id="{B9D30D4D-E430-49B0-A6D5-8F9BA2CBD856}"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17</a:t>
            </a:fld>
            <a:endParaRPr kumimoji="1" lang="ja-JP" altLang="en-US"/>
          </a:p>
        </p:txBody>
      </p:sp>
    </p:spTree>
    <p:extLst>
      <p:ext uri="{BB962C8B-B14F-4D97-AF65-F5344CB8AC3E}">
        <p14:creationId xmlns:p14="http://schemas.microsoft.com/office/powerpoint/2010/main" val="1843619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現在、先行した活動として</a:t>
            </a:r>
            <a:r>
              <a:rPr kumimoji="1" lang="ja-JP" altLang="en-US" sz="1200" kern="1200" dirty="0" smtClean="0">
                <a:solidFill>
                  <a:schemeClr val="tx1"/>
                </a:solidFill>
                <a:effectLst/>
                <a:latin typeface="+mn-lt"/>
                <a:ea typeface="+mn-ea"/>
                <a:cs typeface="+mn-cs"/>
              </a:rPr>
              <a:t>一部のご当地アイドル</a:t>
            </a:r>
            <a:r>
              <a:rPr kumimoji="1" lang="ja-JP" altLang="ja-JP" sz="1200" kern="1200" dirty="0" smtClean="0">
                <a:solidFill>
                  <a:schemeClr val="tx1"/>
                </a:solidFill>
                <a:effectLst/>
                <a:latin typeface="+mn-lt"/>
                <a:ea typeface="+mn-ea"/>
                <a:cs typeface="+mn-cs"/>
              </a:rPr>
              <a:t>の活動を紹介します</a:t>
            </a:r>
            <a:r>
              <a:rPr kumimoji="1" lang="ja-JP" altLang="en-US" sz="1200" kern="1200" dirty="0" smtClean="0">
                <a:solidFill>
                  <a:schemeClr val="tx1"/>
                </a:solidFill>
                <a:effectLst/>
                <a:latin typeface="+mn-lt"/>
                <a:ea typeface="+mn-ea"/>
                <a:cs typeface="+mn-cs"/>
              </a:rPr>
              <a:t>。</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ファミリーマートは</a:t>
            </a:r>
            <a:r>
              <a:rPr kumimoji="1" lang="en-US" altLang="ja-JP" sz="1200" kern="1200" dirty="0" err="1" smtClean="0">
                <a:solidFill>
                  <a:schemeClr val="tx1"/>
                </a:solidFill>
                <a:effectLst/>
                <a:latin typeface="+mn-lt"/>
                <a:ea typeface="+mn-ea"/>
                <a:cs typeface="+mn-cs"/>
              </a:rPr>
              <a:t>Negicco</a:t>
            </a:r>
            <a:r>
              <a:rPr kumimoji="1" lang="ja-JP" altLang="en-US" sz="1200" kern="1200" dirty="0" smtClean="0">
                <a:solidFill>
                  <a:schemeClr val="tx1"/>
                </a:solidFill>
                <a:effectLst/>
                <a:latin typeface="+mn-lt"/>
                <a:ea typeface="+mn-ea"/>
                <a:cs typeface="+mn-cs"/>
              </a:rPr>
              <a:t>とのコラボ商品を販売し売り上げアップに</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愛媛県の松山銀天商店街はひめキュンフルーツ缶を広告に活用すると商店街の通行量も明らかに増え、</a:t>
            </a:r>
            <a:endParaRPr kumimoji="1" lang="en-US" altLang="ja-JP" sz="1200" kern="1200" dirty="0" smtClean="0">
              <a:solidFill>
                <a:schemeClr val="tx1"/>
              </a:solidFill>
              <a:effectLst/>
              <a:latin typeface="+mn-lt"/>
              <a:ea typeface="+mn-ea"/>
              <a:cs typeface="+mn-cs"/>
            </a:endParaRPr>
          </a:p>
          <a:p>
            <a:r>
              <a:rPr kumimoji="1" lang="en-US" altLang="ja-JP" sz="1200" kern="1200" dirty="0" smtClean="0">
                <a:solidFill>
                  <a:schemeClr val="tx1"/>
                </a:solidFill>
                <a:effectLst/>
                <a:latin typeface="+mn-lt"/>
                <a:ea typeface="+mn-ea"/>
                <a:cs typeface="+mn-cs"/>
              </a:rPr>
              <a:t>JA</a:t>
            </a:r>
            <a:r>
              <a:rPr kumimoji="1" lang="ja-JP" altLang="en-US" sz="1200" kern="1200" dirty="0" smtClean="0">
                <a:solidFill>
                  <a:schemeClr val="tx1"/>
                </a:solidFill>
                <a:effectLst/>
                <a:latin typeface="+mn-lt"/>
                <a:ea typeface="+mn-ea"/>
                <a:cs typeface="+mn-cs"/>
              </a:rPr>
              <a:t>全農とちぎはと</a:t>
            </a:r>
            <a:r>
              <a:rPr kumimoji="1" lang="ja-JP" altLang="en-US" sz="1200" kern="1200" dirty="0" err="1" smtClean="0">
                <a:solidFill>
                  <a:schemeClr val="tx1"/>
                </a:solidFill>
                <a:effectLst/>
                <a:latin typeface="+mn-lt"/>
                <a:ea typeface="+mn-ea"/>
                <a:cs typeface="+mn-cs"/>
              </a:rPr>
              <a:t>ち</a:t>
            </a:r>
            <a:r>
              <a:rPr kumimoji="1" lang="ja-JP" altLang="en-US" sz="1200" kern="1200" dirty="0" smtClean="0">
                <a:solidFill>
                  <a:schemeClr val="tx1"/>
                </a:solidFill>
                <a:effectLst/>
                <a:latin typeface="+mn-lt"/>
                <a:ea typeface="+mn-ea"/>
                <a:cs typeface="+mn-cs"/>
              </a:rPr>
              <a:t>おとめ</a:t>
            </a:r>
            <a:r>
              <a:rPr kumimoji="1" lang="en-US" altLang="ja-JP" sz="1200" kern="1200" dirty="0" smtClean="0">
                <a:solidFill>
                  <a:schemeClr val="tx1"/>
                </a:solidFill>
                <a:effectLst/>
                <a:latin typeface="+mn-lt"/>
                <a:ea typeface="+mn-ea"/>
                <a:cs typeface="+mn-cs"/>
              </a:rPr>
              <a:t>25</a:t>
            </a:r>
            <a:r>
              <a:rPr kumimoji="1" lang="ja-JP" altLang="en-US" sz="1200" kern="1200" dirty="0" smtClean="0">
                <a:solidFill>
                  <a:schemeClr val="tx1"/>
                </a:solidFill>
                <a:effectLst/>
                <a:latin typeface="+mn-lt"/>
                <a:ea typeface="+mn-ea"/>
                <a:cs typeface="+mn-cs"/>
              </a:rPr>
              <a:t>を</a:t>
            </a:r>
            <a:r>
              <a:rPr kumimoji="1" lang="en-US" altLang="ja-JP" sz="1200" kern="1200" dirty="0" smtClean="0">
                <a:solidFill>
                  <a:schemeClr val="tx1"/>
                </a:solidFill>
                <a:effectLst/>
                <a:latin typeface="+mn-lt"/>
                <a:ea typeface="+mn-ea"/>
                <a:cs typeface="+mn-cs"/>
              </a:rPr>
              <a:t>PR</a:t>
            </a:r>
            <a:r>
              <a:rPr kumimoji="1" lang="ja-JP" altLang="en-US" sz="1200" kern="1200" dirty="0" smtClean="0">
                <a:solidFill>
                  <a:schemeClr val="tx1"/>
                </a:solidFill>
                <a:effectLst/>
                <a:latin typeface="+mn-lt"/>
                <a:ea typeface="+mn-ea"/>
                <a:cs typeface="+mn-cs"/>
              </a:rPr>
              <a:t>大使に任命し「サンプリング」などの活動を行い</a:t>
            </a:r>
            <a:r>
              <a:rPr kumimoji="1" lang="en-US" altLang="ja-JP" sz="1200" kern="1200" dirty="0" smtClean="0">
                <a:solidFill>
                  <a:schemeClr val="tx1"/>
                </a:solidFill>
                <a:effectLst/>
                <a:latin typeface="+mn-lt"/>
                <a:ea typeface="+mn-ea"/>
                <a:cs typeface="+mn-cs"/>
              </a:rPr>
              <a:t>2015</a:t>
            </a:r>
            <a:r>
              <a:rPr kumimoji="1" lang="ja-JP" altLang="en-US" sz="1200" kern="1200" dirty="0" smtClean="0">
                <a:solidFill>
                  <a:schemeClr val="tx1"/>
                </a:solidFill>
                <a:effectLst/>
                <a:latin typeface="+mn-lt"/>
                <a:ea typeface="+mn-ea"/>
                <a:cs typeface="+mn-cs"/>
              </a:rPr>
              <a:t>年に目標の</a:t>
            </a:r>
            <a:r>
              <a:rPr kumimoji="1" lang="en-US" altLang="ja-JP" sz="1200" kern="1200" dirty="0" smtClean="0">
                <a:solidFill>
                  <a:schemeClr val="tx1"/>
                </a:solidFill>
                <a:effectLst/>
                <a:latin typeface="+mn-lt"/>
                <a:ea typeface="+mn-ea"/>
                <a:cs typeface="+mn-cs"/>
              </a:rPr>
              <a:t>85</a:t>
            </a:r>
            <a:r>
              <a:rPr kumimoji="1" lang="ja-JP" altLang="en-US" sz="1200" kern="1200" dirty="0" smtClean="0">
                <a:solidFill>
                  <a:schemeClr val="tx1"/>
                </a:solidFill>
                <a:effectLst/>
                <a:latin typeface="+mn-lt"/>
                <a:ea typeface="+mn-ea"/>
                <a:cs typeface="+mn-cs"/>
              </a:rPr>
              <a:t>億を</a:t>
            </a:r>
            <a:r>
              <a:rPr kumimoji="1" lang="en-US" altLang="ja-JP" sz="1200" kern="1200" dirty="0" smtClean="0">
                <a:solidFill>
                  <a:schemeClr val="tx1"/>
                </a:solidFill>
                <a:effectLst/>
                <a:latin typeface="+mn-lt"/>
                <a:ea typeface="+mn-ea"/>
                <a:cs typeface="+mn-cs"/>
              </a:rPr>
              <a:t>9</a:t>
            </a:r>
            <a:r>
              <a:rPr kumimoji="1" lang="ja-JP" altLang="en-US" sz="1200" kern="1200" dirty="0" smtClean="0">
                <a:solidFill>
                  <a:schemeClr val="tx1"/>
                </a:solidFill>
                <a:effectLst/>
                <a:latin typeface="+mn-lt"/>
                <a:ea typeface="+mn-ea"/>
                <a:cs typeface="+mn-cs"/>
              </a:rPr>
              <a:t>年ぶりに達成するなど</a:t>
            </a: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ご当地アイドルで地方に貢献することができました。</a:t>
            </a:r>
            <a:endParaRPr kumimoji="1" lang="ja-JP" altLang="ja-JP" sz="1200" kern="1200" dirty="0" smtClean="0">
              <a:solidFill>
                <a:schemeClr val="tx1"/>
              </a:solidFill>
              <a:effectLst/>
              <a:latin typeface="+mn-lt"/>
              <a:ea typeface="+mn-ea"/>
              <a:cs typeface="+mn-cs"/>
            </a:endParaRPr>
          </a:p>
        </p:txBody>
      </p:sp>
      <p:sp>
        <p:nvSpPr>
          <p:cNvPr id="4" name="日付プレースホルダー 3"/>
          <p:cNvSpPr>
            <a:spLocks noGrp="1"/>
          </p:cNvSpPr>
          <p:nvPr>
            <p:ph type="dt" idx="10"/>
          </p:nvPr>
        </p:nvSpPr>
        <p:spPr/>
        <p:txBody>
          <a:bodyPr/>
          <a:lstStyle/>
          <a:p>
            <a:fld id="{6861FF51-1335-4DF4-8904-127AAAD28203}"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18</a:t>
            </a:fld>
            <a:endParaRPr kumimoji="1" lang="ja-JP" altLang="en-US"/>
          </a:p>
        </p:txBody>
      </p:sp>
    </p:spTree>
    <p:extLst>
      <p:ext uri="{BB962C8B-B14F-4D97-AF65-F5344CB8AC3E}">
        <p14:creationId xmlns:p14="http://schemas.microsoft.com/office/powerpoint/2010/main" val="1174165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そのほかにもさまざまな自治体や企業でもご当地アイドルを活用されている。</a:t>
            </a:r>
            <a:endParaRPr kumimoji="1" lang="en-US" altLang="ja-JP" dirty="0" smtClean="0"/>
          </a:p>
        </p:txBody>
      </p:sp>
      <p:sp>
        <p:nvSpPr>
          <p:cNvPr id="4" name="日付プレースホルダー 3"/>
          <p:cNvSpPr>
            <a:spLocks noGrp="1"/>
          </p:cNvSpPr>
          <p:nvPr>
            <p:ph type="dt" idx="10"/>
          </p:nvPr>
        </p:nvSpPr>
        <p:spPr/>
        <p:txBody>
          <a:bodyPr/>
          <a:lstStyle/>
          <a:p>
            <a:fld id="{99668AFC-6031-46AC-A7E4-44E6E28FF1A7}"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19</a:t>
            </a:fld>
            <a:endParaRPr kumimoji="1" lang="ja-JP" altLang="en-US"/>
          </a:p>
        </p:txBody>
      </p:sp>
    </p:spTree>
    <p:extLst>
      <p:ext uri="{BB962C8B-B14F-4D97-AF65-F5344CB8AC3E}">
        <p14:creationId xmlns:p14="http://schemas.microsoft.com/office/powerpoint/2010/main" val="6748853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問題意識１　ご当地アイドルは地域の活性化に貢献するのか？</a:t>
            </a:r>
            <a:endParaRPr kumimoji="1" lang="ja-JP" altLang="en-US" dirty="0"/>
          </a:p>
        </p:txBody>
      </p:sp>
      <p:sp>
        <p:nvSpPr>
          <p:cNvPr id="4" name="日付プレースホルダー 3"/>
          <p:cNvSpPr>
            <a:spLocks noGrp="1"/>
          </p:cNvSpPr>
          <p:nvPr>
            <p:ph type="dt" idx="10"/>
          </p:nvPr>
        </p:nvSpPr>
        <p:spPr/>
        <p:txBody>
          <a:bodyPr/>
          <a:lstStyle/>
          <a:p>
            <a:fld id="{21CC1E9C-F682-40D5-9C69-9024FEF951E8}"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20</a:t>
            </a:fld>
            <a:endParaRPr kumimoji="1" lang="ja-JP" altLang="en-US"/>
          </a:p>
        </p:txBody>
      </p:sp>
    </p:spTree>
    <p:extLst>
      <p:ext uri="{BB962C8B-B14F-4D97-AF65-F5344CB8AC3E}">
        <p14:creationId xmlns:p14="http://schemas.microsoft.com/office/powerpoint/2010/main" val="1927243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目次は以下の通りです。</a:t>
            </a:r>
            <a:endParaRPr kumimoji="1" lang="ja-JP" altLang="en-US" dirty="0"/>
          </a:p>
        </p:txBody>
      </p:sp>
      <p:sp>
        <p:nvSpPr>
          <p:cNvPr id="4" name="スライド番号プレースホルダー 3"/>
          <p:cNvSpPr>
            <a:spLocks noGrp="1"/>
          </p:cNvSpPr>
          <p:nvPr>
            <p:ph type="sldNum" sz="quarter" idx="10"/>
          </p:nvPr>
        </p:nvSpPr>
        <p:spPr/>
        <p:txBody>
          <a:bodyPr/>
          <a:lstStyle/>
          <a:p>
            <a:fld id="{EF677902-C2BB-4D5C-983B-B076567D0637}" type="slidenum">
              <a:rPr kumimoji="1" lang="ja-JP" altLang="en-US" smtClean="0"/>
              <a:t>2</a:t>
            </a:fld>
            <a:endParaRPr kumimoji="1" lang="ja-JP" altLang="en-US"/>
          </a:p>
        </p:txBody>
      </p:sp>
      <p:sp>
        <p:nvSpPr>
          <p:cNvPr id="5" name="日付プレースホルダー 4"/>
          <p:cNvSpPr>
            <a:spLocks noGrp="1"/>
          </p:cNvSpPr>
          <p:nvPr>
            <p:ph type="dt" idx="11"/>
          </p:nvPr>
        </p:nvSpPr>
        <p:spPr/>
        <p:txBody>
          <a:bodyPr/>
          <a:lstStyle/>
          <a:p>
            <a:fld id="{65E23602-F536-4326-B0C7-7BF19888053F}" type="datetime1">
              <a:rPr kumimoji="1" lang="ja-JP" altLang="en-US" smtClean="0"/>
              <a:t>2015/9/3</a:t>
            </a:fld>
            <a:endParaRPr kumimoji="1" lang="ja-JP" altLang="en-US"/>
          </a:p>
        </p:txBody>
      </p:sp>
    </p:spTree>
    <p:extLst>
      <p:ext uri="{BB962C8B-B14F-4D97-AF65-F5344CB8AC3E}">
        <p14:creationId xmlns:p14="http://schemas.microsoft.com/office/powerpoint/2010/main" val="3353639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地域のイメージアップにおける従来の方法は「名産品」と「</a:t>
            </a:r>
            <a:r>
              <a:rPr kumimoji="1" lang="ja-JP" altLang="en-US" dirty="0" err="1" smtClean="0"/>
              <a:t>ゆる</a:t>
            </a:r>
            <a:r>
              <a:rPr kumimoji="1" lang="ja-JP" altLang="en-US" dirty="0" smtClean="0"/>
              <a:t>キャラ」を使った方法があり</a:t>
            </a:r>
            <a:endParaRPr kumimoji="1" lang="en-US" altLang="ja-JP" dirty="0" smtClean="0"/>
          </a:p>
          <a:p>
            <a:r>
              <a:rPr kumimoji="1" lang="ja-JP" altLang="en-US" dirty="0" smtClean="0"/>
              <a:t>名産品のブランド化を図り、それらがもつ良いイメージを地域のイメージアップに結びつける。</a:t>
            </a:r>
            <a:endParaRPr kumimoji="1" lang="en-US" altLang="ja-JP" dirty="0" smtClean="0"/>
          </a:p>
          <a:p>
            <a:r>
              <a:rPr kumimoji="1" lang="ja-JP" altLang="en-US" dirty="0" smtClean="0"/>
              <a:t>これにより、その地域のイメージアップが更なる名産品などのイメージアップの好循環につながる。</a:t>
            </a:r>
            <a:endParaRPr kumimoji="1" lang="en-US" altLang="ja-JP" dirty="0" smtClean="0"/>
          </a:p>
          <a:p>
            <a:r>
              <a:rPr kumimoji="1" lang="ja-JP" altLang="en-US" dirty="0" smtClean="0"/>
              <a:t>「つわみん」「トクシィ」「あつまるくん」の県のイメージアップを目的として作られた</a:t>
            </a:r>
            <a:r>
              <a:rPr kumimoji="1" lang="ja-JP" altLang="en-US" dirty="0" err="1" smtClean="0"/>
              <a:t>ゆる</a:t>
            </a:r>
            <a:r>
              <a:rPr kumimoji="1" lang="ja-JP" altLang="en-US" dirty="0" smtClean="0"/>
              <a:t>キャラはゆるキャラグランプリで振るわず、イメージアップの方法ではいまいちな結果となった。</a:t>
            </a:r>
            <a:endParaRPr kumimoji="1" lang="ja-JP" altLang="en-US" dirty="0"/>
          </a:p>
        </p:txBody>
      </p:sp>
      <p:sp>
        <p:nvSpPr>
          <p:cNvPr id="4" name="日付プレースホルダー 3"/>
          <p:cNvSpPr>
            <a:spLocks noGrp="1"/>
          </p:cNvSpPr>
          <p:nvPr>
            <p:ph type="dt" idx="10"/>
          </p:nvPr>
        </p:nvSpPr>
        <p:spPr/>
        <p:txBody>
          <a:bodyPr/>
          <a:lstStyle/>
          <a:p>
            <a:fld id="{48FA164B-AA07-4B98-AD60-50941493A99D}"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21</a:t>
            </a:fld>
            <a:endParaRPr kumimoji="1" lang="ja-JP" altLang="en-US"/>
          </a:p>
        </p:txBody>
      </p:sp>
    </p:spTree>
    <p:extLst>
      <p:ext uri="{BB962C8B-B14F-4D97-AF65-F5344CB8AC3E}">
        <p14:creationId xmlns:p14="http://schemas.microsoft.com/office/powerpoint/2010/main" val="3936799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山梨県では特産品のイメージアップのためにご当地アイドルを起用し幅広い年齢層に関心を持ってもらえるようにと画策している。</a:t>
            </a:r>
            <a:endParaRPr kumimoji="1" lang="en-US" altLang="ja-JP" dirty="0" smtClean="0"/>
          </a:p>
          <a:p>
            <a:r>
              <a:rPr kumimoji="1" lang="ja-JP" altLang="en-US" dirty="0" smtClean="0"/>
              <a:t>また、琵琶湖ではブランドサポーターとして起用することでイメージを若者につたえやすくしている。</a:t>
            </a:r>
            <a:endParaRPr kumimoji="1" lang="ja-JP" altLang="en-US" dirty="0"/>
          </a:p>
        </p:txBody>
      </p:sp>
      <p:sp>
        <p:nvSpPr>
          <p:cNvPr id="4" name="日付プレースホルダー 3"/>
          <p:cNvSpPr>
            <a:spLocks noGrp="1"/>
          </p:cNvSpPr>
          <p:nvPr>
            <p:ph type="dt" idx="10"/>
          </p:nvPr>
        </p:nvSpPr>
        <p:spPr/>
        <p:txBody>
          <a:bodyPr/>
          <a:lstStyle/>
          <a:p>
            <a:fld id="{4B91CCF0-2AD2-4018-8BCB-C942E1AD44E0}"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22</a:t>
            </a:fld>
            <a:endParaRPr kumimoji="1" lang="ja-JP" altLang="en-US"/>
          </a:p>
        </p:txBody>
      </p:sp>
    </p:spTree>
    <p:extLst>
      <p:ext uri="{BB962C8B-B14F-4D97-AF65-F5344CB8AC3E}">
        <p14:creationId xmlns:p14="http://schemas.microsoft.com/office/powerpoint/2010/main" val="25038917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本当に地方創生にご当地アイドルでなければならないか？</a:t>
            </a:r>
          </a:p>
          <a:p>
            <a:endParaRPr kumimoji="1" lang="ja-JP" altLang="en-US" dirty="0"/>
          </a:p>
        </p:txBody>
      </p:sp>
      <p:sp>
        <p:nvSpPr>
          <p:cNvPr id="4" name="日付プレースホルダー 3"/>
          <p:cNvSpPr>
            <a:spLocks noGrp="1"/>
          </p:cNvSpPr>
          <p:nvPr>
            <p:ph type="dt" idx="10"/>
          </p:nvPr>
        </p:nvSpPr>
        <p:spPr/>
        <p:txBody>
          <a:bodyPr/>
          <a:lstStyle/>
          <a:p>
            <a:fld id="{FEB8D593-9841-4675-B734-47257A1F8D2E}"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25</a:t>
            </a:fld>
            <a:endParaRPr kumimoji="1" lang="ja-JP" altLang="en-US"/>
          </a:p>
        </p:txBody>
      </p:sp>
    </p:spTree>
    <p:extLst>
      <p:ext uri="{BB962C8B-B14F-4D97-AF65-F5344CB8AC3E}">
        <p14:creationId xmlns:p14="http://schemas.microsoft.com/office/powerpoint/2010/main" val="834574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また、企業目線においてご当地アイドルと全国アイドルに求められる要素をまとめると図のようになり、</a:t>
            </a:r>
            <a:endParaRPr kumimoji="1" lang="en-US" altLang="ja-JP" dirty="0" smtClean="0"/>
          </a:p>
          <a:p>
            <a:r>
              <a:rPr kumimoji="1" lang="ja-JP" altLang="en-US" dirty="0" smtClean="0"/>
              <a:t>ご当地アイドルは話題性や根強いファンによる経済効果に狙いをつけているのに対して</a:t>
            </a:r>
            <a:endParaRPr kumimoji="1" lang="en-US" altLang="ja-JP" dirty="0" smtClean="0"/>
          </a:p>
          <a:p>
            <a:r>
              <a:rPr kumimoji="1" lang="ja-JP" altLang="en-US" dirty="0" smtClean="0"/>
              <a:t>全国アイドルではその強い知名度により幅広いファン層に対して広く名前を広報することが目的となります。</a:t>
            </a:r>
            <a:endParaRPr kumimoji="1" lang="en-US" altLang="ja-JP" dirty="0" smtClean="0"/>
          </a:p>
          <a:p>
            <a:r>
              <a:rPr kumimoji="1" lang="ja-JP" altLang="en-US" dirty="0" smtClean="0"/>
              <a:t>つまり、ご当地アイドルと全国アイドルでは対象となるファン層が異なります。</a:t>
            </a:r>
            <a:endParaRPr kumimoji="1" lang="ja-JP" altLang="en-US" dirty="0"/>
          </a:p>
        </p:txBody>
      </p:sp>
      <p:sp>
        <p:nvSpPr>
          <p:cNvPr id="4" name="日付プレースホルダー 3"/>
          <p:cNvSpPr>
            <a:spLocks noGrp="1"/>
          </p:cNvSpPr>
          <p:nvPr>
            <p:ph type="dt" idx="10"/>
          </p:nvPr>
        </p:nvSpPr>
        <p:spPr/>
        <p:txBody>
          <a:bodyPr/>
          <a:lstStyle/>
          <a:p>
            <a:fld id="{62DC6EF3-88C4-49BB-9958-66C2721FE41D}"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26</a:t>
            </a:fld>
            <a:endParaRPr kumimoji="1" lang="ja-JP" altLang="en-US"/>
          </a:p>
        </p:txBody>
      </p:sp>
    </p:spTree>
    <p:extLst>
      <p:ext uri="{BB962C8B-B14F-4D97-AF65-F5344CB8AC3E}">
        <p14:creationId xmlns:p14="http://schemas.microsoft.com/office/powerpoint/2010/main" val="8852629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F7053D1F-AAD9-4C64-A509-47C8EF887DA3}"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27</a:t>
            </a:fld>
            <a:endParaRPr kumimoji="1" lang="ja-JP" altLang="en-US"/>
          </a:p>
        </p:txBody>
      </p:sp>
    </p:spTree>
    <p:extLst>
      <p:ext uri="{BB962C8B-B14F-4D97-AF65-F5344CB8AC3E}">
        <p14:creationId xmlns:p14="http://schemas.microsoft.com/office/powerpoint/2010/main" val="2229879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738D0F74-8687-4CD8-9C2D-E26B646BE3AC}"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28</a:t>
            </a:fld>
            <a:endParaRPr kumimoji="1" lang="ja-JP" altLang="en-US"/>
          </a:p>
        </p:txBody>
      </p:sp>
    </p:spTree>
    <p:extLst>
      <p:ext uri="{BB962C8B-B14F-4D97-AF65-F5344CB8AC3E}">
        <p14:creationId xmlns:p14="http://schemas.microsoft.com/office/powerpoint/2010/main" val="35878246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参考文献は以下の通りです。</a:t>
            </a:r>
            <a:endParaRPr kumimoji="1" lang="ja-JP" altLang="en-US" dirty="0"/>
          </a:p>
        </p:txBody>
      </p:sp>
      <p:sp>
        <p:nvSpPr>
          <p:cNvPr id="4" name="日付プレースホルダー 3"/>
          <p:cNvSpPr>
            <a:spLocks noGrp="1"/>
          </p:cNvSpPr>
          <p:nvPr>
            <p:ph type="dt" idx="10"/>
          </p:nvPr>
        </p:nvSpPr>
        <p:spPr/>
        <p:txBody>
          <a:bodyPr/>
          <a:lstStyle/>
          <a:p>
            <a:fld id="{1C462D02-F327-4EA7-8B59-0AF119A902A8}"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30</a:t>
            </a:fld>
            <a:endParaRPr kumimoji="1" lang="ja-JP" altLang="en-US"/>
          </a:p>
        </p:txBody>
      </p:sp>
    </p:spTree>
    <p:extLst>
      <p:ext uri="{BB962C8B-B14F-4D97-AF65-F5344CB8AC3E}">
        <p14:creationId xmlns:p14="http://schemas.microsoft.com/office/powerpoint/2010/main" val="2862483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これに伴い一部自治体は地方アイドルに出資、企画を行い始めています</a:t>
            </a:r>
            <a:r>
              <a:rPr kumimoji="1" lang="ja-JP" altLang="en-US"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これにより今後地方アイドルが</a:t>
            </a:r>
            <a:r>
              <a:rPr kumimoji="1" lang="ja-JP" altLang="ja-JP" sz="1200" kern="1200" dirty="0" err="1" smtClean="0">
                <a:solidFill>
                  <a:schemeClr val="tx1"/>
                </a:solidFill>
                <a:effectLst/>
                <a:latin typeface="+mn-lt"/>
                <a:ea typeface="+mn-ea"/>
                <a:cs typeface="+mn-cs"/>
              </a:rPr>
              <a:t>ゆる</a:t>
            </a:r>
            <a:r>
              <a:rPr kumimoji="1" lang="ja-JP" altLang="en-US" sz="1200" kern="1200" dirty="0" smtClean="0">
                <a:solidFill>
                  <a:schemeClr val="tx1"/>
                </a:solidFill>
                <a:effectLst/>
                <a:latin typeface="+mn-lt"/>
                <a:ea typeface="+mn-ea"/>
                <a:cs typeface="+mn-cs"/>
              </a:rPr>
              <a:t>キャラ</a:t>
            </a:r>
            <a:r>
              <a:rPr kumimoji="1" lang="ja-JP" altLang="ja-JP" sz="1200" kern="1200" dirty="0" smtClean="0">
                <a:solidFill>
                  <a:schemeClr val="tx1"/>
                </a:solidFill>
                <a:effectLst/>
                <a:latin typeface="+mn-lt"/>
                <a:ea typeface="+mn-ea"/>
                <a:cs typeface="+mn-cs"/>
              </a:rPr>
              <a:t>との活用数比較で優位に立ち話題性を持つ可能性があります</a:t>
            </a:r>
            <a:r>
              <a:rPr kumimoji="1" lang="ja-JP" altLang="en-US"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また、地方アイドルにはある特徴があります</a:t>
            </a:r>
            <a:r>
              <a:rPr kumimoji="1" lang="ja-JP" altLang="en-US"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p:txBody>
      </p:sp>
      <p:sp>
        <p:nvSpPr>
          <p:cNvPr id="4" name="日付プレースホルダー 3"/>
          <p:cNvSpPr>
            <a:spLocks noGrp="1"/>
          </p:cNvSpPr>
          <p:nvPr>
            <p:ph type="dt" idx="10"/>
          </p:nvPr>
        </p:nvSpPr>
        <p:spPr/>
        <p:txBody>
          <a:bodyPr/>
          <a:lstStyle/>
          <a:p>
            <a:fld id="{6D7F9004-6B7D-4DB8-9E35-2638B1D2D2D4}"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32</a:t>
            </a:fld>
            <a:endParaRPr kumimoji="1" lang="ja-JP" altLang="en-US"/>
          </a:p>
        </p:txBody>
      </p:sp>
    </p:spTree>
    <p:extLst>
      <p:ext uri="{BB962C8B-B14F-4D97-AF65-F5344CB8AC3E}">
        <p14:creationId xmlns:p14="http://schemas.microsoft.com/office/powerpoint/2010/main" val="598321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最初に地方自治体の現状分析から説明します。</a:t>
            </a:r>
            <a:endParaRPr kumimoji="1" lang="ja-JP" altLang="en-US" dirty="0"/>
          </a:p>
        </p:txBody>
      </p:sp>
      <p:sp>
        <p:nvSpPr>
          <p:cNvPr id="4" name="日付プレースホルダー 3"/>
          <p:cNvSpPr>
            <a:spLocks noGrp="1"/>
          </p:cNvSpPr>
          <p:nvPr>
            <p:ph type="dt" idx="10"/>
          </p:nvPr>
        </p:nvSpPr>
        <p:spPr/>
        <p:txBody>
          <a:bodyPr/>
          <a:lstStyle/>
          <a:p>
            <a:fld id="{D930AD2A-F052-4BA9-8766-C43AE03BBB5F}"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3</a:t>
            </a:fld>
            <a:endParaRPr kumimoji="1" lang="ja-JP" altLang="en-US"/>
          </a:p>
        </p:txBody>
      </p:sp>
    </p:spTree>
    <p:extLst>
      <p:ext uri="{BB962C8B-B14F-4D97-AF65-F5344CB8AC3E}">
        <p14:creationId xmlns:p14="http://schemas.microsoft.com/office/powerpoint/2010/main" val="2302293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今日、地方における過疎問題に総務省のみならず、メディアも注目しています。</a:t>
            </a:r>
            <a:endParaRPr kumimoji="1" lang="ja-JP" altLang="en-US" dirty="0"/>
          </a:p>
        </p:txBody>
      </p:sp>
      <p:sp>
        <p:nvSpPr>
          <p:cNvPr id="4" name="日付プレースホルダー 3"/>
          <p:cNvSpPr>
            <a:spLocks noGrp="1"/>
          </p:cNvSpPr>
          <p:nvPr>
            <p:ph type="dt" idx="10"/>
          </p:nvPr>
        </p:nvSpPr>
        <p:spPr/>
        <p:txBody>
          <a:bodyPr/>
          <a:lstStyle/>
          <a:p>
            <a:fld id="{04CC587F-6ED8-4236-9528-A51CFFE73A16}"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4</a:t>
            </a:fld>
            <a:endParaRPr kumimoji="1" lang="ja-JP" altLang="en-US"/>
          </a:p>
        </p:txBody>
      </p:sp>
    </p:spTree>
    <p:extLst>
      <p:ext uri="{BB962C8B-B14F-4D97-AF65-F5344CB8AC3E}">
        <p14:creationId xmlns:p14="http://schemas.microsoft.com/office/powerpoint/2010/main" val="2392893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以下のグラフは各県の過疎化率になり地域でどの程度の過疎が起こっているのかを表しています。</a:t>
            </a:r>
            <a:endParaRPr kumimoji="1" lang="en-US" altLang="ja-JP" dirty="0" smtClean="0"/>
          </a:p>
          <a:p>
            <a:r>
              <a:rPr kumimoji="1" lang="ja-JP" altLang="en-US" dirty="0" smtClean="0"/>
              <a:t>都市部と関西圏の一部を除き過半数の地域で過疎が起こっていることがわかります。</a:t>
            </a:r>
            <a:endParaRPr kumimoji="1" lang="en-US" altLang="ja-JP" dirty="0" smtClean="0"/>
          </a:p>
          <a:p>
            <a:r>
              <a:rPr kumimoji="1" lang="ja-JP" altLang="en-US" dirty="0" smtClean="0"/>
              <a:t>この過疎は高度成長期の一極集中型経済成長における若者の都心への移住により引き起こされる</a:t>
            </a:r>
            <a:endParaRPr kumimoji="1" lang="en-US" altLang="ja-JP" dirty="0" smtClean="0"/>
          </a:p>
          <a:p>
            <a:r>
              <a:rPr kumimoji="1" lang="ja-JP" altLang="en-US" dirty="0" smtClean="0"/>
              <a:t>地方の若者不足が主な要因となっています。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EF677902-C2BB-4D5C-983B-B076567D0637}" type="slidenum">
              <a:rPr kumimoji="1" lang="ja-JP" altLang="en-US" smtClean="0"/>
              <a:t>5</a:t>
            </a:fld>
            <a:endParaRPr kumimoji="1" lang="ja-JP" altLang="en-US"/>
          </a:p>
        </p:txBody>
      </p:sp>
      <p:sp>
        <p:nvSpPr>
          <p:cNvPr id="5" name="日付プレースホルダー 4"/>
          <p:cNvSpPr>
            <a:spLocks noGrp="1"/>
          </p:cNvSpPr>
          <p:nvPr>
            <p:ph type="dt" idx="11"/>
          </p:nvPr>
        </p:nvSpPr>
        <p:spPr/>
        <p:txBody>
          <a:bodyPr/>
          <a:lstStyle/>
          <a:p>
            <a:fld id="{8CF81DD6-9C58-4BB4-BDEA-90CE507C45AE}" type="datetime1">
              <a:rPr kumimoji="1" lang="ja-JP" altLang="en-US" smtClean="0"/>
              <a:t>2015/9/3</a:t>
            </a:fld>
            <a:endParaRPr kumimoji="1" lang="ja-JP" altLang="en-US"/>
          </a:p>
        </p:txBody>
      </p:sp>
    </p:spTree>
    <p:extLst>
      <p:ext uri="{BB962C8B-B14F-4D97-AF65-F5344CB8AC3E}">
        <p14:creationId xmlns:p14="http://schemas.microsoft.com/office/powerpoint/2010/main" val="2357718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これにより、地方自治体は労働力の不足による生活水準の低下、をはじめ資金不足などの様々な問題に直面しています。</a:t>
            </a:r>
            <a:endParaRPr kumimoji="1" lang="en-US" altLang="ja-JP" sz="1200" kern="1200" dirty="0" smtClean="0">
              <a:solidFill>
                <a:schemeClr val="tx1"/>
              </a:solidFill>
              <a:effectLst/>
              <a:latin typeface="+mn-lt"/>
              <a:ea typeface="+mn-ea"/>
              <a:cs typeface="+mn-cs"/>
            </a:endParaRPr>
          </a:p>
          <a:p>
            <a:r>
              <a:rPr kumimoji="1" lang="ja-JP" altLang="ja-JP" sz="1200" kern="1200" dirty="0" smtClean="0">
                <a:solidFill>
                  <a:schemeClr val="tx1"/>
                </a:solidFill>
                <a:effectLst/>
                <a:latin typeface="+mn-lt"/>
                <a:ea typeface="+mn-ea"/>
                <a:cs typeface="+mn-cs"/>
              </a:rPr>
              <a:t>特に若者の都会からの呼び戻しは資金を地方に落とす効果も高く注目されています</a:t>
            </a:r>
            <a:r>
              <a:rPr kumimoji="1" lang="ja-JP" altLang="en-US" sz="1200" kern="1200" dirty="0" smtClean="0">
                <a:solidFill>
                  <a:schemeClr val="tx1"/>
                </a:solidFill>
                <a:effectLst/>
                <a:latin typeface="+mn-lt"/>
                <a:ea typeface="+mn-ea"/>
                <a:cs typeface="+mn-cs"/>
              </a:rPr>
              <a:t>。</a:t>
            </a:r>
            <a:endParaRPr kumimoji="1" lang="ja-JP" altLang="en-US" dirty="0"/>
          </a:p>
        </p:txBody>
      </p:sp>
      <p:sp>
        <p:nvSpPr>
          <p:cNvPr id="4" name="日付プレースホルダー 3"/>
          <p:cNvSpPr>
            <a:spLocks noGrp="1"/>
          </p:cNvSpPr>
          <p:nvPr>
            <p:ph type="dt" idx="10"/>
          </p:nvPr>
        </p:nvSpPr>
        <p:spPr/>
        <p:txBody>
          <a:bodyPr/>
          <a:lstStyle/>
          <a:p>
            <a:fld id="{10394401-EF33-4E9A-8A9A-FD7BFCD5E0F7}"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6</a:t>
            </a:fld>
            <a:endParaRPr kumimoji="1" lang="ja-JP" altLang="en-US"/>
          </a:p>
        </p:txBody>
      </p:sp>
    </p:spTree>
    <p:extLst>
      <p:ext uri="{BB962C8B-B14F-4D97-AF65-F5344CB8AC3E}">
        <p14:creationId xmlns:p14="http://schemas.microsoft.com/office/powerpoint/2010/main" val="405138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私たちはその中でも地方アイドルに注目すべきだと考えました</a:t>
            </a:r>
            <a:r>
              <a:rPr kumimoji="1" lang="ja-JP" altLang="en-US" sz="1200" kern="1200" dirty="0" smtClean="0">
                <a:solidFill>
                  <a:schemeClr val="tx1"/>
                </a:solidFill>
                <a:effectLst/>
                <a:latin typeface="+mn-lt"/>
                <a:ea typeface="+mn-ea"/>
                <a:cs typeface="+mn-cs"/>
              </a:rPr>
              <a:t>。</a:t>
            </a:r>
            <a:endParaRPr kumimoji="1" lang="ja-JP" altLang="en-US" dirty="0"/>
          </a:p>
        </p:txBody>
      </p:sp>
      <p:sp>
        <p:nvSpPr>
          <p:cNvPr id="4" name="日付プレースホルダー 3"/>
          <p:cNvSpPr>
            <a:spLocks noGrp="1"/>
          </p:cNvSpPr>
          <p:nvPr>
            <p:ph type="dt" idx="10"/>
          </p:nvPr>
        </p:nvSpPr>
        <p:spPr/>
        <p:txBody>
          <a:bodyPr/>
          <a:lstStyle/>
          <a:p>
            <a:fld id="{1D62968C-90E3-4C72-8D32-592A251AE0BF}"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7</a:t>
            </a:fld>
            <a:endParaRPr kumimoji="1" lang="ja-JP" altLang="en-US"/>
          </a:p>
        </p:txBody>
      </p:sp>
    </p:spTree>
    <p:extLst>
      <p:ext uri="{BB962C8B-B14F-4D97-AF65-F5344CB8AC3E}">
        <p14:creationId xmlns:p14="http://schemas.microsoft.com/office/powerpoint/2010/main" val="2600595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理由は大きく以下の三点になります。</a:t>
            </a:r>
          </a:p>
          <a:p>
            <a:r>
              <a:rPr kumimoji="1" lang="ja-JP" altLang="en-US" dirty="0" smtClean="0"/>
              <a:t>	一つ目は以前に地方自治体を盛り上げていた</a:t>
            </a:r>
            <a:r>
              <a:rPr kumimoji="1" lang="ja-JP" altLang="en-US" dirty="0" err="1" smtClean="0"/>
              <a:t>ゆるきゃらの</a:t>
            </a:r>
            <a:r>
              <a:rPr kumimoji="1" lang="ja-JP" altLang="en-US" dirty="0" smtClean="0"/>
              <a:t>衰退における地方アイドルの台頭した点。</a:t>
            </a:r>
          </a:p>
          <a:p>
            <a:r>
              <a:rPr kumimoji="1" lang="ja-JP" altLang="en-US" dirty="0" smtClean="0"/>
              <a:t>	二つ目はアイドルが地方自治体によって取り上げられた点。</a:t>
            </a:r>
          </a:p>
          <a:p>
            <a:r>
              <a:rPr kumimoji="1" lang="ja-JP" altLang="en-US" dirty="0" smtClean="0"/>
              <a:t>	三つ目はアイドルを活用することによって本当に長期的に若者に影響を与えられる点。</a:t>
            </a:r>
            <a:endParaRPr kumimoji="1" lang="ja-JP" altLang="en-US" dirty="0"/>
          </a:p>
        </p:txBody>
      </p:sp>
      <p:sp>
        <p:nvSpPr>
          <p:cNvPr id="4" name="日付プレースホルダー 3"/>
          <p:cNvSpPr>
            <a:spLocks noGrp="1"/>
          </p:cNvSpPr>
          <p:nvPr>
            <p:ph type="dt" idx="10"/>
          </p:nvPr>
        </p:nvSpPr>
        <p:spPr/>
        <p:txBody>
          <a:bodyPr/>
          <a:lstStyle/>
          <a:p>
            <a:fld id="{81B0D9A4-C455-4D7D-BAFC-0B70EB813CC9}"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8</a:t>
            </a:fld>
            <a:endParaRPr kumimoji="1" lang="ja-JP" altLang="en-US"/>
          </a:p>
        </p:txBody>
      </p:sp>
    </p:spTree>
    <p:extLst>
      <p:ext uri="{BB962C8B-B14F-4D97-AF65-F5344CB8AC3E}">
        <p14:creationId xmlns:p14="http://schemas.microsoft.com/office/powerpoint/2010/main" val="440003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まず、</a:t>
            </a:r>
            <a:r>
              <a:rPr kumimoji="1" lang="ja-JP" altLang="ja-JP" sz="1200" kern="1200" dirty="0" err="1" smtClean="0">
                <a:solidFill>
                  <a:schemeClr val="tx1"/>
                </a:solidFill>
                <a:effectLst/>
                <a:latin typeface="+mn-lt"/>
                <a:ea typeface="+mn-ea"/>
                <a:cs typeface="+mn-cs"/>
              </a:rPr>
              <a:t>ゆる</a:t>
            </a:r>
            <a:r>
              <a:rPr kumimoji="1" lang="ja-JP" altLang="ja-JP" sz="1200" kern="1200" dirty="0" smtClean="0">
                <a:solidFill>
                  <a:schemeClr val="tx1"/>
                </a:solidFill>
                <a:effectLst/>
                <a:latin typeface="+mn-lt"/>
                <a:ea typeface="+mn-ea"/>
                <a:cs typeface="+mn-cs"/>
              </a:rPr>
              <a:t>キャラの衰退として意識調査のグラフを見ると、</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そんなに流行ってない</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と</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自分だけ</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他人だけ</a:t>
            </a:r>
            <a:r>
              <a:rPr kumimoji="1" lang="ja-JP" altLang="en-US"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で流行っているが</a:t>
            </a:r>
            <a:endParaRPr kumimoji="1" lang="en-US" altLang="ja-JP"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effectLst/>
                <a:latin typeface="+mn-lt"/>
                <a:ea typeface="+mn-ea"/>
                <a:cs typeface="+mn-cs"/>
              </a:rPr>
              <a:t>合わせて</a:t>
            </a:r>
            <a:r>
              <a:rPr kumimoji="1" lang="ja-JP" altLang="ja-JP" sz="1200" kern="1200" dirty="0" smtClean="0">
                <a:solidFill>
                  <a:schemeClr val="tx1"/>
                </a:solidFill>
                <a:effectLst/>
                <a:latin typeface="+mn-lt"/>
                <a:ea typeface="+mn-ea"/>
                <a:cs typeface="+mn-cs"/>
              </a:rPr>
              <a:t>８３．９％にもなります。これによりゆるきゃらの影響力は低減しているといえます</a:t>
            </a:r>
            <a:r>
              <a:rPr kumimoji="1" lang="ja-JP" altLang="en-US" sz="1200" kern="1200" dirty="0" smtClean="0">
                <a:solidFill>
                  <a:schemeClr val="tx1"/>
                </a:solidFill>
                <a:effectLst/>
                <a:latin typeface="+mn-lt"/>
                <a:ea typeface="+mn-ea"/>
                <a:cs typeface="+mn-cs"/>
              </a:rPr>
              <a:t>。</a:t>
            </a:r>
            <a:endParaRPr kumimoji="1" lang="ja-JP" altLang="ja-JP" sz="1200" kern="1200" dirty="0" smtClean="0">
              <a:solidFill>
                <a:schemeClr val="tx1"/>
              </a:solidFill>
              <a:effectLst/>
              <a:latin typeface="+mn-lt"/>
              <a:ea typeface="+mn-ea"/>
              <a:cs typeface="+mn-cs"/>
            </a:endParaRPr>
          </a:p>
        </p:txBody>
      </p:sp>
      <p:sp>
        <p:nvSpPr>
          <p:cNvPr id="4" name="日付プレースホルダー 3"/>
          <p:cNvSpPr>
            <a:spLocks noGrp="1"/>
          </p:cNvSpPr>
          <p:nvPr>
            <p:ph type="dt" idx="10"/>
          </p:nvPr>
        </p:nvSpPr>
        <p:spPr/>
        <p:txBody>
          <a:bodyPr/>
          <a:lstStyle/>
          <a:p>
            <a:fld id="{8B9BCDDE-4DF8-4266-88C7-1BBEBB6F4155}" type="datetime1">
              <a:rPr kumimoji="1" lang="ja-JP" altLang="en-US" smtClean="0"/>
              <a:t>2015/9/3</a:t>
            </a:fld>
            <a:endParaRPr kumimoji="1" lang="ja-JP" altLang="en-US"/>
          </a:p>
        </p:txBody>
      </p:sp>
      <p:sp>
        <p:nvSpPr>
          <p:cNvPr id="5" name="スライド番号プレースホルダー 4"/>
          <p:cNvSpPr>
            <a:spLocks noGrp="1"/>
          </p:cNvSpPr>
          <p:nvPr>
            <p:ph type="sldNum" sz="quarter" idx="11"/>
          </p:nvPr>
        </p:nvSpPr>
        <p:spPr/>
        <p:txBody>
          <a:bodyPr/>
          <a:lstStyle/>
          <a:p>
            <a:fld id="{EF677902-C2BB-4D5C-983B-B076567D0637}" type="slidenum">
              <a:rPr kumimoji="1" lang="ja-JP" altLang="en-US" smtClean="0"/>
              <a:t>9</a:t>
            </a:fld>
            <a:endParaRPr kumimoji="1" lang="ja-JP" altLang="en-US"/>
          </a:p>
        </p:txBody>
      </p:sp>
    </p:spTree>
    <p:extLst>
      <p:ext uri="{BB962C8B-B14F-4D97-AF65-F5344CB8AC3E}">
        <p14:creationId xmlns:p14="http://schemas.microsoft.com/office/powerpoint/2010/main" val="16412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B9EC7BD-0D2C-4EFE-868D-9E16FEEFC7B4}"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349675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E40E299-C940-4FD6-AF2E-FA64243211D3}"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053469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ED1C870-407C-4F31-9BFB-CBF2D085CEE4}"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endParaRPr lang="en-US" dirty="0">
              <a:solidFill>
                <a:srgbClr val="90C226">
                  <a:lumMod val="60000"/>
                  <a:lumOff val="40000"/>
                </a:srgbClr>
              </a:solidFill>
              <a:latin typeface="Arial"/>
            </a:endParaRPr>
          </a:p>
        </p:txBody>
      </p:sp>
    </p:spTree>
    <p:extLst>
      <p:ext uri="{BB962C8B-B14F-4D97-AF65-F5344CB8AC3E}">
        <p14:creationId xmlns:p14="http://schemas.microsoft.com/office/powerpoint/2010/main" val="296663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D0EC8E4-53A2-447C-9D9F-6B5A358F0675}"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266119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AAC0A6B-6EB0-47EC-B451-199D4A95936D}"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90C226">
                    <a:lumMod val="60000"/>
                    <a:lumOff val="40000"/>
                  </a:srgbClr>
                </a:solidFill>
                <a:latin typeface="Arial"/>
              </a:rPr>
              <a:t>”</a:t>
            </a:r>
          </a:p>
        </p:txBody>
      </p:sp>
    </p:spTree>
    <p:extLst>
      <p:ext uri="{BB962C8B-B14F-4D97-AF65-F5344CB8AC3E}">
        <p14:creationId xmlns:p14="http://schemas.microsoft.com/office/powerpoint/2010/main" val="3519714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9BACA6E-A854-4E40-B8A7-440568FE596A}"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734764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D9EEF63-E64B-4F07-98CF-5167FC15E1F5}"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1303023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128BA60-1144-4779-BBCD-FF6CD66EE248}"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16001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74F391B-D6D3-456B-ABAD-E4E2E031DCD6}"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19016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F95E60C-D931-410D-B934-FD9BBC3456D1}"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61684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2572293-1546-4801-8F24-ED96DDAB6537}"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362055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3350FD1-9C46-4567-B86A-54EC3CF8E7F6}"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119000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0382657B-52CC-47F4-9459-5E201D5CA4EE}"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250091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13D0E5-2ECE-41FF-B85C-29EAF797F77B}"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4129816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AF3DCB3-5935-4B2D-8A0E-CD2EA435C3EB}"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084203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0FB8-AECB-4227-9DD0-E86B37D60CD0}"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3169433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03AACA-E98E-40B8-8C33-13BB17E7115A}" type="datetime1">
              <a:rPr lang="ja-JP" altLang="en-US" smtClean="0">
                <a:solidFill>
                  <a:prstClr val="black">
                    <a:tint val="75000"/>
                  </a:prstClr>
                </a:solidFill>
              </a:rPr>
              <a:t>2015/9/3</a:t>
            </a:fld>
            <a:endParaRPr lang="ja-JP" altLang="en-US">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BC8CC64-ED99-42FD-A984-7BA7EA3424BA}" type="slidenum">
              <a:rPr lang="ja-JP" altLang="en-US" smtClean="0">
                <a:solidFill>
                  <a:srgbClr val="90C226"/>
                </a:solidFill>
              </a:rPr>
              <a:pPr/>
              <a:t>‹#›</a:t>
            </a:fld>
            <a:endParaRPr lang="ja-JP" altLang="en-US">
              <a:solidFill>
                <a:srgbClr val="90C226"/>
              </a:solidFill>
            </a:endParaRPr>
          </a:p>
        </p:txBody>
      </p:sp>
    </p:spTree>
    <p:extLst>
      <p:ext uri="{BB962C8B-B14F-4D97-AF65-F5344CB8AC3E}">
        <p14:creationId xmlns:p14="http://schemas.microsoft.com/office/powerpoint/2010/main" val="221288262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7.png"/><Relationship Id="rId7" Type="http://schemas.openxmlformats.org/officeDocument/2006/relationships/diagramQuickStyle" Target="../diagrams/quickStyle5.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8.png"/><Relationship Id="rId9" Type="http://schemas.microsoft.com/office/2007/relationships/diagramDrawing" Target="../diagrams/drawing5.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11.jpg"/><Relationship Id="rId4" Type="http://schemas.openxmlformats.org/officeDocument/2006/relationships/diagramLayout" Target="../diagrams/layout6.xml"/><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56822" y="1442434"/>
            <a:ext cx="9169758" cy="2344120"/>
          </a:xfrm>
        </p:spPr>
        <p:txBody>
          <a:bodyPr/>
          <a:lstStyle/>
          <a:p>
            <a:pPr algn="l"/>
            <a:r>
              <a:rPr kumimoji="1" lang="ja-JP" altLang="en-US" dirty="0" smtClean="0">
                <a:solidFill>
                  <a:schemeClr val="tx1"/>
                </a:solidFill>
              </a:rPr>
              <a:t>マーケティング手段としてのアイドル</a:t>
            </a:r>
            <a:endParaRPr kumimoji="1" lang="ja-JP" altLang="en-US" dirty="0">
              <a:solidFill>
                <a:srgbClr val="FFC000"/>
              </a:solidFill>
            </a:endParaRPr>
          </a:p>
        </p:txBody>
      </p:sp>
      <p:sp>
        <p:nvSpPr>
          <p:cNvPr id="3" name="サブタイトル 2"/>
          <p:cNvSpPr>
            <a:spLocks noGrp="1"/>
          </p:cNvSpPr>
          <p:nvPr>
            <p:ph type="subTitle" idx="1"/>
          </p:nvPr>
        </p:nvSpPr>
        <p:spPr>
          <a:xfrm>
            <a:off x="1507066" y="4316849"/>
            <a:ext cx="7766936" cy="1096899"/>
          </a:xfrm>
        </p:spPr>
        <p:txBody>
          <a:bodyPr/>
          <a:lstStyle/>
          <a:p>
            <a:pPr algn="ctr"/>
            <a:r>
              <a:rPr lang="ja-JP" altLang="en-US" dirty="0" smtClean="0">
                <a:solidFill>
                  <a:schemeClr val="tx1"/>
                </a:solidFill>
              </a:rPr>
              <a:t>拓殖大学 </a:t>
            </a:r>
            <a:r>
              <a:rPr lang="en-US" altLang="ja-JP" dirty="0" smtClean="0">
                <a:solidFill>
                  <a:schemeClr val="tx1"/>
                </a:solidFill>
              </a:rPr>
              <a:t>A</a:t>
            </a:r>
            <a:r>
              <a:rPr lang="ja-JP" altLang="en-US" dirty="0" smtClean="0">
                <a:solidFill>
                  <a:schemeClr val="tx1"/>
                </a:solidFill>
              </a:rPr>
              <a:t>班　会田 祥奈　内田 雅之　大野 裕輝　佐藤 将也　羅 </a:t>
            </a:r>
            <a:r>
              <a:rPr lang="ja-JP" altLang="en-US" dirty="0" err="1" smtClean="0">
                <a:solidFill>
                  <a:schemeClr val="tx1"/>
                </a:solidFill>
              </a:rPr>
              <a:t>晶晶</a:t>
            </a:r>
            <a:r>
              <a:rPr kumimoji="1" lang="ja-JP" altLang="en-US" dirty="0" smtClean="0"/>
              <a:t>　</a:t>
            </a:r>
            <a:endParaRPr kumimoji="1" lang="ja-JP" altLang="en-US" dirty="0"/>
          </a:p>
        </p:txBody>
      </p:sp>
      <p:sp>
        <p:nvSpPr>
          <p:cNvPr id="4" name="スライド番号プレースホルダー 3"/>
          <p:cNvSpPr>
            <a:spLocks noGrp="1"/>
          </p:cNvSpPr>
          <p:nvPr>
            <p:ph type="sldNum" sz="quarter" idx="12"/>
          </p:nvPr>
        </p:nvSpPr>
        <p:spPr>
          <a:xfrm>
            <a:off x="11483998" y="6041362"/>
            <a:ext cx="683339" cy="365125"/>
          </a:xfrm>
        </p:spPr>
        <p:txBody>
          <a:bodyPr/>
          <a:lstStyle/>
          <a:p>
            <a:fld id="{9D466E45-A278-4229-A487-DDDF577E472D}" type="slidenum">
              <a:rPr kumimoji="1" lang="ja-JP" altLang="en-US" sz="1600" smtClean="0">
                <a:solidFill>
                  <a:schemeClr val="tx1"/>
                </a:solidFill>
              </a:rPr>
              <a:t>1</a:t>
            </a:fld>
            <a:endParaRPr kumimoji="1" lang="ja-JP" altLang="en-US" sz="1600" dirty="0">
              <a:solidFill>
                <a:schemeClr val="tx1"/>
              </a:solidFill>
            </a:endParaRPr>
          </a:p>
        </p:txBody>
      </p:sp>
      <p:sp>
        <p:nvSpPr>
          <p:cNvPr id="5" name="テキスト ボックス 4"/>
          <p:cNvSpPr txBox="1"/>
          <p:nvPr/>
        </p:nvSpPr>
        <p:spPr>
          <a:xfrm>
            <a:off x="4112446" y="3218525"/>
            <a:ext cx="4478217" cy="461665"/>
          </a:xfrm>
          <a:prstGeom prst="rect">
            <a:avLst/>
          </a:prstGeom>
          <a:noFill/>
        </p:spPr>
        <p:txBody>
          <a:bodyPr wrap="square" rtlCol="0">
            <a:spAutoFit/>
          </a:bodyPr>
          <a:lstStyle/>
          <a:p>
            <a:r>
              <a:rPr kumimoji="1" lang="ja-JP" altLang="en-US" sz="2400" dirty="0" smtClean="0"/>
              <a:t>～ご当地アイドルと地方創生～</a:t>
            </a:r>
            <a:endParaRPr kumimoji="1" lang="ja-JP" altLang="en-US" sz="2400" dirty="0"/>
          </a:p>
        </p:txBody>
      </p:sp>
    </p:spTree>
    <p:extLst>
      <p:ext uri="{BB962C8B-B14F-4D97-AF65-F5344CB8AC3E}">
        <p14:creationId xmlns:p14="http://schemas.microsoft.com/office/powerpoint/2010/main" val="3769747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1470349" y="6041362"/>
            <a:ext cx="683339" cy="365125"/>
          </a:xfrm>
        </p:spPr>
        <p:txBody>
          <a:bodyPr/>
          <a:lstStyle/>
          <a:p>
            <a:fld id="{9D466E45-A278-4229-A487-DDDF577E472D}" type="slidenum">
              <a:rPr kumimoji="1" lang="ja-JP" altLang="en-US" sz="1600" smtClean="0">
                <a:solidFill>
                  <a:schemeClr val="tx1"/>
                </a:solidFill>
              </a:rPr>
              <a:t>10</a:t>
            </a:fld>
            <a:endParaRPr kumimoji="1" lang="ja-JP" altLang="en-US" sz="1600" dirty="0">
              <a:solidFill>
                <a:schemeClr val="tx1"/>
              </a:solidFill>
            </a:endParaRPr>
          </a:p>
        </p:txBody>
      </p:sp>
      <p:graphicFrame>
        <p:nvGraphicFramePr>
          <p:cNvPr id="3" name="図表 2"/>
          <p:cNvGraphicFramePr/>
          <p:nvPr>
            <p:extLst>
              <p:ext uri="{D42A27DB-BD31-4B8C-83A1-F6EECF244321}">
                <p14:modId xmlns:p14="http://schemas.microsoft.com/office/powerpoint/2010/main" val="3585863815"/>
              </p:ext>
            </p:extLst>
          </p:nvPr>
        </p:nvGraphicFramePr>
        <p:xfrm>
          <a:off x="1692514" y="1064525"/>
          <a:ext cx="7780543" cy="46083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テキスト ボックス 4"/>
          <p:cNvSpPr txBox="1"/>
          <p:nvPr/>
        </p:nvSpPr>
        <p:spPr>
          <a:xfrm>
            <a:off x="297369" y="143978"/>
            <a:ext cx="4356693" cy="646331"/>
          </a:xfrm>
          <a:prstGeom prst="rect">
            <a:avLst/>
          </a:prstGeom>
          <a:noFill/>
        </p:spPr>
        <p:txBody>
          <a:bodyPr wrap="square" rtlCol="0">
            <a:spAutoFit/>
          </a:bodyPr>
          <a:lstStyle/>
          <a:p>
            <a:r>
              <a:rPr kumimoji="1" lang="ja-JP" altLang="en-US" sz="3600" dirty="0" smtClean="0">
                <a:ln w="0"/>
                <a:solidFill>
                  <a:schemeClr val="accent1"/>
                </a:solidFill>
                <a:effectLst>
                  <a:outerShdw blurRad="38100" dist="25400" dir="5400000" algn="ctr" rotWithShape="0">
                    <a:srgbClr val="6E747A">
                      <a:alpha val="43000"/>
                    </a:srgbClr>
                  </a:outerShdw>
                </a:effectLst>
              </a:rPr>
              <a:t>アイドル全体の歴史</a:t>
            </a:r>
            <a:endParaRPr kumimoji="1" lang="ja-JP" altLang="en-US" sz="3600" dirty="0">
              <a:ln w="0"/>
              <a:solidFill>
                <a:schemeClr val="accent1"/>
              </a:solidFill>
              <a:effectLst>
                <a:outerShdw blurRad="38100" dist="25400" dir="5400000" algn="ctr" rotWithShape="0">
                  <a:srgbClr val="6E747A">
                    <a:alpha val="43000"/>
                  </a:srgbClr>
                </a:outerShdw>
              </a:effectLst>
            </a:endParaRPr>
          </a:p>
        </p:txBody>
      </p:sp>
      <p:grpSp>
        <p:nvGrpSpPr>
          <p:cNvPr id="4" name="グループ化 3"/>
          <p:cNvGrpSpPr/>
          <p:nvPr/>
        </p:nvGrpSpPr>
        <p:grpSpPr>
          <a:xfrm>
            <a:off x="182611" y="1293385"/>
            <a:ext cx="1455312" cy="4389219"/>
            <a:chOff x="141668" y="2328104"/>
            <a:chExt cx="1455312" cy="4389219"/>
          </a:xfrm>
        </p:grpSpPr>
        <p:sp>
          <p:nvSpPr>
            <p:cNvPr id="10" name="下矢印 9"/>
            <p:cNvSpPr/>
            <p:nvPr/>
          </p:nvSpPr>
          <p:spPr>
            <a:xfrm>
              <a:off x="141668" y="2328104"/>
              <a:ext cx="1455312" cy="4389219"/>
            </a:xfrm>
            <a:prstGeom prst="downArrow">
              <a:avLst/>
            </a:prstGeom>
            <a:solidFill>
              <a:schemeClr val="accent2">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638491" y="2512461"/>
              <a:ext cx="461665" cy="3528901"/>
            </a:xfrm>
            <a:prstGeom prst="rect">
              <a:avLst/>
            </a:prstGeom>
            <a:noFill/>
          </p:spPr>
          <p:txBody>
            <a:bodyPr vert="eaVert" wrap="square" rtlCol="0">
              <a:spAutoFit/>
            </a:bodyPr>
            <a:lstStyle/>
            <a:p>
              <a:r>
                <a:rPr kumimoji="1" lang="ja-JP" altLang="en-US" b="1" dirty="0" smtClean="0"/>
                <a:t>少　　　　親近感　　　　多</a:t>
              </a:r>
              <a:endParaRPr kumimoji="1" lang="ja-JP" altLang="en-US" b="1" dirty="0"/>
            </a:p>
          </p:txBody>
        </p:sp>
      </p:grpSp>
      <p:pic>
        <p:nvPicPr>
          <p:cNvPr id="14" name="図 13"/>
          <p:cNvPicPr>
            <a:picLocks noChangeAspect="1"/>
          </p:cNvPicPr>
          <p:nvPr/>
        </p:nvPicPr>
        <p:blipFill>
          <a:blip r:embed="rId8"/>
          <a:stretch>
            <a:fillRect/>
          </a:stretch>
        </p:blipFill>
        <p:spPr>
          <a:xfrm>
            <a:off x="8237934" y="94431"/>
            <a:ext cx="3900510" cy="1734369"/>
          </a:xfrm>
          <a:prstGeom prst="rect">
            <a:avLst/>
          </a:prstGeom>
        </p:spPr>
      </p:pic>
      <p:sp>
        <p:nvSpPr>
          <p:cNvPr id="15" name="正方形/長方形 14"/>
          <p:cNvSpPr/>
          <p:nvPr/>
        </p:nvSpPr>
        <p:spPr>
          <a:xfrm>
            <a:off x="8107917" y="645412"/>
            <a:ext cx="4072354" cy="620677"/>
          </a:xfrm>
          <a:prstGeom prst="rect">
            <a:avLst/>
          </a:prstGeom>
          <a:noFill/>
          <a:ln w="57150">
            <a:solidFill>
              <a:srgbClr val="FF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9"/>
          <a:stretch>
            <a:fillRect/>
          </a:stretch>
        </p:blipFill>
        <p:spPr>
          <a:xfrm>
            <a:off x="1891448" y="5879174"/>
            <a:ext cx="6965949" cy="910585"/>
          </a:xfrm>
          <a:prstGeom prst="rect">
            <a:avLst/>
          </a:prstGeom>
        </p:spPr>
      </p:pic>
      <p:sp>
        <p:nvSpPr>
          <p:cNvPr id="7" name="テキスト ボックス 6"/>
          <p:cNvSpPr txBox="1"/>
          <p:nvPr/>
        </p:nvSpPr>
        <p:spPr>
          <a:xfrm>
            <a:off x="2116906" y="6100152"/>
            <a:ext cx="8071283" cy="523220"/>
          </a:xfrm>
          <a:prstGeom prst="rect">
            <a:avLst/>
          </a:prstGeom>
          <a:noFill/>
        </p:spPr>
        <p:txBody>
          <a:bodyPr wrap="square" rtlCol="0">
            <a:spAutoFit/>
          </a:bodyPr>
          <a:lstStyle/>
          <a:p>
            <a:r>
              <a:rPr kumimoji="1" lang="ja-JP" altLang="en-US" sz="2800" b="1" dirty="0" smtClean="0"/>
              <a:t>時代とともに親近感が高くなっている。</a:t>
            </a:r>
            <a:endParaRPr kumimoji="1" lang="ja-JP" altLang="en-US" sz="2800" b="1" dirty="0"/>
          </a:p>
        </p:txBody>
      </p:sp>
    </p:spTree>
    <p:extLst>
      <p:ext uri="{BB962C8B-B14F-4D97-AF65-F5344CB8AC3E}">
        <p14:creationId xmlns:p14="http://schemas.microsoft.com/office/powerpoint/2010/main" val="3615869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82507" y="146932"/>
            <a:ext cx="8596668" cy="1320800"/>
          </a:xfrm>
        </p:spPr>
        <p:txBody>
          <a:bodyPr/>
          <a:lstStyle/>
          <a:p>
            <a:r>
              <a:rPr kumimoji="1" lang="ja-JP" altLang="en-US" dirty="0" smtClean="0"/>
              <a:t>親近感とアイドル</a:t>
            </a:r>
            <a:endParaRPr kumimoji="1" lang="ja-JP" altLang="en-US" dirty="0"/>
          </a:p>
        </p:txBody>
      </p:sp>
      <p:sp>
        <p:nvSpPr>
          <p:cNvPr id="4" name="スライド番号プレースホルダー 3"/>
          <p:cNvSpPr>
            <a:spLocks noGrp="1"/>
          </p:cNvSpPr>
          <p:nvPr>
            <p:ph type="sldNum" sz="quarter" idx="12"/>
          </p:nvPr>
        </p:nvSpPr>
        <p:spPr>
          <a:xfrm>
            <a:off x="11483995" y="6041362"/>
            <a:ext cx="683339" cy="365125"/>
          </a:xfrm>
        </p:spPr>
        <p:txBody>
          <a:bodyPr/>
          <a:lstStyle/>
          <a:p>
            <a:fld id="{9D466E45-A278-4229-A487-DDDF577E472D}" type="slidenum">
              <a:rPr kumimoji="1" lang="ja-JP" altLang="en-US" sz="1600" smtClean="0">
                <a:solidFill>
                  <a:schemeClr val="tx1"/>
                </a:solidFill>
              </a:rPr>
              <a:t>11</a:t>
            </a:fld>
            <a:endParaRPr kumimoji="1" lang="ja-JP" altLang="en-US" sz="1600" dirty="0">
              <a:solidFill>
                <a:schemeClr val="tx1"/>
              </a:solidFill>
            </a:endParaRPr>
          </a:p>
        </p:txBody>
      </p:sp>
      <p:graphicFrame>
        <p:nvGraphicFramePr>
          <p:cNvPr id="5" name="図表 4"/>
          <p:cNvGraphicFramePr/>
          <p:nvPr>
            <p:extLst/>
          </p:nvPr>
        </p:nvGraphicFramePr>
        <p:xfrm>
          <a:off x="676721" y="1440493"/>
          <a:ext cx="4346229" cy="4783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円形吹き出し 5"/>
          <p:cNvSpPr/>
          <p:nvPr/>
        </p:nvSpPr>
        <p:spPr>
          <a:xfrm>
            <a:off x="5143422" y="2886261"/>
            <a:ext cx="2964495" cy="865632"/>
          </a:xfrm>
          <a:prstGeom prst="wedgeEllipseCallout">
            <a:avLst>
              <a:gd name="adj1" fmla="val -69995"/>
              <a:gd name="adj2" fmla="val 475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5528869" y="2995911"/>
            <a:ext cx="2579048" cy="646331"/>
          </a:xfrm>
          <a:prstGeom prst="rect">
            <a:avLst/>
          </a:prstGeom>
          <a:noFill/>
        </p:spPr>
        <p:txBody>
          <a:bodyPr wrap="square" rtlCol="0">
            <a:spAutoFit/>
          </a:bodyPr>
          <a:lstStyle/>
          <a:p>
            <a:r>
              <a:rPr kumimoji="1" lang="ja-JP" altLang="en-US" dirty="0" smtClean="0"/>
              <a:t>規模拡大のため</a:t>
            </a:r>
            <a:endParaRPr kumimoji="1" lang="en-US" altLang="ja-JP" dirty="0" smtClean="0"/>
          </a:p>
          <a:p>
            <a:r>
              <a:rPr lang="ja-JP" altLang="en-US" dirty="0" smtClean="0"/>
              <a:t>親近感が</a:t>
            </a:r>
            <a:r>
              <a:rPr lang="ja-JP" altLang="en-US" dirty="0" smtClean="0">
                <a:solidFill>
                  <a:srgbClr val="FF0000"/>
                </a:solidFill>
              </a:rPr>
              <a:t>減少している</a:t>
            </a:r>
            <a:endParaRPr kumimoji="1" lang="ja-JP" altLang="en-US" dirty="0">
              <a:solidFill>
                <a:srgbClr val="FF0000"/>
              </a:solidFill>
            </a:endParaRPr>
          </a:p>
        </p:txBody>
      </p:sp>
      <p:sp>
        <p:nvSpPr>
          <p:cNvPr id="8" name="テキスト ボックス 7"/>
          <p:cNvSpPr txBox="1"/>
          <p:nvPr/>
        </p:nvSpPr>
        <p:spPr>
          <a:xfrm>
            <a:off x="2388030" y="1978298"/>
            <a:ext cx="2755392" cy="646331"/>
          </a:xfrm>
          <a:prstGeom prst="rect">
            <a:avLst/>
          </a:prstGeom>
          <a:noFill/>
        </p:spPr>
        <p:txBody>
          <a:bodyPr wrap="square" rtlCol="0">
            <a:spAutoFit/>
          </a:bodyPr>
          <a:lstStyle/>
          <a:p>
            <a:r>
              <a:rPr kumimoji="1" lang="ja-JP" altLang="en-US" dirty="0" smtClean="0"/>
              <a:t>親近感を売りにした</a:t>
            </a:r>
            <a:endParaRPr kumimoji="1" lang="en-US" altLang="ja-JP" dirty="0" smtClean="0"/>
          </a:p>
          <a:p>
            <a:r>
              <a:rPr lang="ja-JP" altLang="en-US" dirty="0" smtClean="0"/>
              <a:t>コンセプトで注目された</a:t>
            </a:r>
            <a:endParaRPr kumimoji="1" lang="ja-JP" altLang="en-US" dirty="0"/>
          </a:p>
        </p:txBody>
      </p:sp>
      <p:sp>
        <p:nvSpPr>
          <p:cNvPr id="9" name="テキスト ボックス 8"/>
          <p:cNvSpPr txBox="1"/>
          <p:nvPr/>
        </p:nvSpPr>
        <p:spPr>
          <a:xfrm>
            <a:off x="2388030" y="4129627"/>
            <a:ext cx="2755392" cy="923330"/>
          </a:xfrm>
          <a:prstGeom prst="rect">
            <a:avLst/>
          </a:prstGeom>
          <a:noFill/>
        </p:spPr>
        <p:txBody>
          <a:bodyPr wrap="square" rtlCol="0">
            <a:spAutoFit/>
          </a:bodyPr>
          <a:lstStyle/>
          <a:p>
            <a:r>
              <a:rPr lang="ja-JP" altLang="en-US" dirty="0" smtClean="0"/>
              <a:t>地方在住のファンからも</a:t>
            </a:r>
            <a:endParaRPr lang="en-US" altLang="ja-JP" dirty="0" smtClean="0"/>
          </a:p>
          <a:p>
            <a:r>
              <a:rPr lang="ja-JP" altLang="en-US" dirty="0" smtClean="0"/>
              <a:t>すぐに会いに行けるので</a:t>
            </a:r>
            <a:endParaRPr lang="en-US" altLang="ja-JP" dirty="0" smtClean="0"/>
          </a:p>
          <a:p>
            <a:r>
              <a:rPr lang="ja-JP" altLang="en-US" dirty="0" smtClean="0"/>
              <a:t>親近感がある</a:t>
            </a:r>
            <a:endParaRPr lang="en-US" altLang="ja-JP" dirty="0" smtClean="0"/>
          </a:p>
        </p:txBody>
      </p:sp>
      <p:pic>
        <p:nvPicPr>
          <p:cNvPr id="16" name="図 15"/>
          <p:cNvPicPr>
            <a:picLocks noChangeAspect="1"/>
          </p:cNvPicPr>
          <p:nvPr/>
        </p:nvPicPr>
        <p:blipFill>
          <a:blip r:embed="rId8"/>
          <a:stretch>
            <a:fillRect/>
          </a:stretch>
        </p:blipFill>
        <p:spPr>
          <a:xfrm>
            <a:off x="8237934" y="94431"/>
            <a:ext cx="3900510" cy="1734369"/>
          </a:xfrm>
          <a:prstGeom prst="rect">
            <a:avLst/>
          </a:prstGeom>
        </p:spPr>
      </p:pic>
      <p:sp>
        <p:nvSpPr>
          <p:cNvPr id="15" name="正方形/長方形 14"/>
          <p:cNvSpPr/>
          <p:nvPr/>
        </p:nvSpPr>
        <p:spPr>
          <a:xfrm>
            <a:off x="8107917" y="633689"/>
            <a:ext cx="4072354" cy="620677"/>
          </a:xfrm>
          <a:prstGeom prst="rect">
            <a:avLst/>
          </a:prstGeom>
          <a:noFill/>
          <a:ln w="57150">
            <a:solidFill>
              <a:srgbClr val="FF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2388030" y="5457415"/>
            <a:ext cx="6580648" cy="369332"/>
          </a:xfrm>
          <a:prstGeom prst="rect">
            <a:avLst/>
          </a:prstGeom>
        </p:spPr>
        <p:txBody>
          <a:bodyPr wrap="none">
            <a:spAutoFit/>
          </a:bodyPr>
          <a:lstStyle/>
          <a:p>
            <a:r>
              <a:rPr lang="ja-JP" altLang="en-US" dirty="0" smtClean="0"/>
              <a:t>日経トレンディネット </a:t>
            </a:r>
            <a:r>
              <a:rPr lang="en-US" altLang="ja-JP" dirty="0" smtClean="0"/>
              <a:t>2012</a:t>
            </a:r>
            <a:r>
              <a:rPr lang="ja-JP" altLang="en-US" dirty="0" smtClean="0"/>
              <a:t>年 </a:t>
            </a:r>
            <a:r>
              <a:rPr lang="ja-JP" altLang="en-US" dirty="0"/>
              <a:t>「</a:t>
            </a:r>
            <a:r>
              <a:rPr lang="ja-JP" altLang="en-US" dirty="0" smtClean="0"/>
              <a:t>勢い</a:t>
            </a:r>
            <a:r>
              <a:rPr lang="ja-JP" altLang="en-US" dirty="0" smtClean="0"/>
              <a:t>増す</a:t>
            </a:r>
            <a:r>
              <a:rPr lang="ja-JP" altLang="en-US" dirty="0" smtClean="0"/>
              <a:t>ローカルアイドル</a:t>
            </a:r>
            <a:r>
              <a:rPr lang="ja-JP" altLang="en-US" dirty="0"/>
              <a:t>」</a:t>
            </a:r>
            <a:endParaRPr lang="en-US" altLang="ja-JP" dirty="0" smtClean="0"/>
          </a:p>
        </p:txBody>
      </p:sp>
      <p:pic>
        <p:nvPicPr>
          <p:cNvPr id="10" name="図 9"/>
          <p:cNvPicPr>
            <a:picLocks noChangeAspect="1"/>
          </p:cNvPicPr>
          <p:nvPr/>
        </p:nvPicPr>
        <p:blipFill>
          <a:blip r:embed="rId9"/>
          <a:stretch>
            <a:fillRect/>
          </a:stretch>
        </p:blipFill>
        <p:spPr>
          <a:xfrm>
            <a:off x="1692321" y="5976287"/>
            <a:ext cx="9272591" cy="844106"/>
          </a:xfrm>
          <a:prstGeom prst="rect">
            <a:avLst/>
          </a:prstGeom>
        </p:spPr>
      </p:pic>
      <p:sp>
        <p:nvSpPr>
          <p:cNvPr id="12" name="テキスト ボックス 11"/>
          <p:cNvSpPr txBox="1"/>
          <p:nvPr/>
        </p:nvSpPr>
        <p:spPr>
          <a:xfrm>
            <a:off x="1692321" y="6147633"/>
            <a:ext cx="9272591" cy="523220"/>
          </a:xfrm>
          <a:prstGeom prst="rect">
            <a:avLst/>
          </a:prstGeom>
          <a:noFill/>
        </p:spPr>
        <p:txBody>
          <a:bodyPr wrap="square" rtlCol="0">
            <a:spAutoFit/>
          </a:bodyPr>
          <a:lstStyle/>
          <a:p>
            <a:r>
              <a:rPr kumimoji="1" lang="en-US" altLang="ja-JP" sz="2800" b="1" dirty="0" smtClean="0"/>
              <a:t>AKB48</a:t>
            </a:r>
            <a:r>
              <a:rPr kumimoji="1" lang="ja-JP" altLang="en-US" sz="2800" b="1" dirty="0" smtClean="0"/>
              <a:t>よりもご当地アイドルの方が注目されている！！</a:t>
            </a:r>
            <a:endParaRPr kumimoji="1" lang="ja-JP" altLang="en-US" sz="2800" b="1" dirty="0"/>
          </a:p>
        </p:txBody>
      </p:sp>
    </p:spTree>
    <p:extLst>
      <p:ext uri="{BB962C8B-B14F-4D97-AF65-F5344CB8AC3E}">
        <p14:creationId xmlns:p14="http://schemas.microsoft.com/office/powerpoint/2010/main" val="2000056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アイドル活動の長期性</a:t>
            </a:r>
            <a:endParaRPr lang="en-US" dirty="0"/>
          </a:p>
        </p:txBody>
      </p:sp>
      <p:sp>
        <p:nvSpPr>
          <p:cNvPr id="3" name="スライド番号プレースホルダー 2"/>
          <p:cNvSpPr>
            <a:spLocks noGrp="1"/>
          </p:cNvSpPr>
          <p:nvPr>
            <p:ph type="sldNum" sz="quarter" idx="12"/>
          </p:nvPr>
        </p:nvSpPr>
        <p:spPr>
          <a:xfrm>
            <a:off x="11483996" y="6041362"/>
            <a:ext cx="683339" cy="365125"/>
          </a:xfrm>
        </p:spPr>
        <p:txBody>
          <a:bodyPr/>
          <a:lstStyle/>
          <a:p>
            <a:fld id="{9D466E45-A278-4229-A487-DDDF577E472D}" type="slidenum">
              <a:rPr kumimoji="1" lang="ja-JP" altLang="en-US" sz="1600" smtClean="0">
                <a:solidFill>
                  <a:schemeClr val="tx1"/>
                </a:solidFill>
              </a:rPr>
              <a:t>12</a:t>
            </a:fld>
            <a:endParaRPr kumimoji="1" lang="ja-JP" altLang="en-US" sz="1600" dirty="0">
              <a:solidFill>
                <a:schemeClr val="tx1"/>
              </a:solidFill>
            </a:endParaRPr>
          </a:p>
        </p:txBody>
      </p:sp>
      <p:sp>
        <p:nvSpPr>
          <p:cNvPr id="6" name="テキスト ボックス 5"/>
          <p:cNvSpPr txBox="1"/>
          <p:nvPr/>
        </p:nvSpPr>
        <p:spPr>
          <a:xfrm>
            <a:off x="1057895" y="1741827"/>
            <a:ext cx="6432219" cy="1200329"/>
          </a:xfrm>
          <a:prstGeom prst="rect">
            <a:avLst/>
          </a:prstGeom>
          <a:noFill/>
        </p:spPr>
        <p:txBody>
          <a:bodyPr wrap="square" rtlCol="0">
            <a:spAutoFit/>
          </a:bodyPr>
          <a:lstStyle/>
          <a:p>
            <a:r>
              <a:rPr kumimoji="1" lang="ja-JP" altLang="en-US" dirty="0" smtClean="0"/>
              <a:t>最近はキャラクター自体がクローズアップされ</a:t>
            </a:r>
            <a:r>
              <a:rPr lang="ja-JP" altLang="en-US" dirty="0" smtClean="0"/>
              <a:t>すぎていて、背景にあるものが見逃されすぎ。</a:t>
            </a:r>
            <a:endParaRPr lang="en-US" altLang="ja-JP" dirty="0" smtClean="0"/>
          </a:p>
          <a:p>
            <a:r>
              <a:rPr kumimoji="1" lang="ja-JP" altLang="en-US" dirty="0" err="1" smtClean="0"/>
              <a:t>ゆる</a:t>
            </a:r>
            <a:r>
              <a:rPr kumimoji="1" lang="ja-JP" altLang="en-US" dirty="0" smtClean="0"/>
              <a:t>キャラのブームは一過性のものでいつか終わってしまう。</a:t>
            </a:r>
            <a:endParaRPr kumimoji="1" lang="en-US" altLang="ja-JP" dirty="0" smtClean="0"/>
          </a:p>
          <a:p>
            <a:r>
              <a:rPr lang="ja-JP" altLang="en-US" dirty="0" smtClean="0"/>
              <a:t>　　　　　　　　　　　（追手門</a:t>
            </a:r>
            <a:r>
              <a:rPr lang="ja-JP" altLang="en-US" dirty="0"/>
              <a:t>学院</a:t>
            </a:r>
            <a:r>
              <a:rPr lang="ja-JP" altLang="en-US" dirty="0" smtClean="0"/>
              <a:t>大学　河合</a:t>
            </a:r>
            <a:r>
              <a:rPr lang="ja-JP" altLang="en-US" dirty="0"/>
              <a:t>博司</a:t>
            </a:r>
            <a:r>
              <a:rPr lang="ja-JP" altLang="en-US" dirty="0" smtClean="0"/>
              <a:t>教授）</a:t>
            </a:r>
            <a:endParaRPr kumimoji="1" lang="ja-JP" altLang="en-US" dirty="0"/>
          </a:p>
        </p:txBody>
      </p:sp>
      <p:pic>
        <p:nvPicPr>
          <p:cNvPr id="7" name="図 6"/>
          <p:cNvPicPr>
            <a:picLocks noChangeAspect="1"/>
          </p:cNvPicPr>
          <p:nvPr/>
        </p:nvPicPr>
        <p:blipFill>
          <a:blip r:embed="rId3"/>
          <a:stretch>
            <a:fillRect/>
          </a:stretch>
        </p:blipFill>
        <p:spPr>
          <a:xfrm>
            <a:off x="677334" y="3482782"/>
            <a:ext cx="2581569" cy="2923705"/>
          </a:xfrm>
          <a:prstGeom prst="rect">
            <a:avLst/>
          </a:prstGeom>
        </p:spPr>
      </p:pic>
      <p:sp>
        <p:nvSpPr>
          <p:cNvPr id="8" name="テキスト ボックス 7"/>
          <p:cNvSpPr txBox="1"/>
          <p:nvPr/>
        </p:nvSpPr>
        <p:spPr>
          <a:xfrm>
            <a:off x="3258903" y="4205970"/>
            <a:ext cx="7534656" cy="1477328"/>
          </a:xfrm>
          <a:prstGeom prst="rect">
            <a:avLst/>
          </a:prstGeom>
          <a:noFill/>
        </p:spPr>
        <p:txBody>
          <a:bodyPr wrap="square" rtlCol="0">
            <a:spAutoFit/>
          </a:bodyPr>
          <a:lstStyle/>
          <a:p>
            <a:r>
              <a:rPr lang="en-US" altLang="ja-JP" dirty="0" smtClean="0"/>
              <a:t>10</a:t>
            </a:r>
            <a:r>
              <a:rPr lang="ja-JP" altLang="en-US" dirty="0" smtClean="0"/>
              <a:t>代から</a:t>
            </a:r>
            <a:r>
              <a:rPr lang="en-US" altLang="ja-JP" dirty="0" smtClean="0"/>
              <a:t>50</a:t>
            </a:r>
            <a:r>
              <a:rPr lang="ja-JP" altLang="en-US" dirty="0" smtClean="0"/>
              <a:t>代の男女を対象にアンケート</a:t>
            </a:r>
            <a:endParaRPr lang="en-US" altLang="ja-JP" dirty="0" smtClean="0"/>
          </a:p>
          <a:p>
            <a:r>
              <a:rPr lang="ja-JP" altLang="en-US" dirty="0" smtClean="0"/>
              <a:t>世代</a:t>
            </a:r>
            <a:r>
              <a:rPr lang="ja-JP" altLang="en-US" dirty="0"/>
              <a:t>別で見ると、</a:t>
            </a:r>
            <a:r>
              <a:rPr lang="en-US" altLang="ja-JP" dirty="0"/>
              <a:t>【</a:t>
            </a:r>
            <a:r>
              <a:rPr lang="ja-JP" altLang="en-US" dirty="0"/>
              <a:t>継続しない</a:t>
            </a:r>
            <a:r>
              <a:rPr lang="en-US" altLang="ja-JP" dirty="0"/>
              <a:t>】</a:t>
            </a:r>
            <a:r>
              <a:rPr lang="ja-JP" altLang="en-US" dirty="0"/>
              <a:t>が多かったの</a:t>
            </a:r>
            <a:r>
              <a:rPr lang="ja-JP" altLang="en-US" dirty="0" smtClean="0"/>
              <a:t>は</a:t>
            </a:r>
            <a:endParaRPr lang="en-US" altLang="ja-JP" dirty="0" smtClean="0"/>
          </a:p>
          <a:p>
            <a:r>
              <a:rPr lang="en-US" altLang="ja-JP" dirty="0" smtClean="0"/>
              <a:t>10</a:t>
            </a:r>
            <a:r>
              <a:rPr lang="ja-JP" altLang="en-US" dirty="0"/>
              <a:t>代男性（</a:t>
            </a:r>
            <a:r>
              <a:rPr lang="en-US" altLang="ja-JP" dirty="0"/>
              <a:t>59.3</a:t>
            </a:r>
            <a:r>
              <a:rPr lang="ja-JP" altLang="en-US" dirty="0"/>
              <a:t>％）と</a:t>
            </a:r>
            <a:r>
              <a:rPr lang="en-US" altLang="ja-JP" dirty="0"/>
              <a:t>20</a:t>
            </a:r>
            <a:r>
              <a:rPr lang="ja-JP" altLang="en-US" dirty="0"/>
              <a:t>代女性（</a:t>
            </a:r>
            <a:r>
              <a:rPr lang="en-US" altLang="ja-JP" dirty="0"/>
              <a:t>51</a:t>
            </a:r>
            <a:r>
              <a:rPr lang="ja-JP" altLang="en-US" dirty="0"/>
              <a:t>％）、</a:t>
            </a:r>
            <a:r>
              <a:rPr lang="en-US" altLang="ja-JP" dirty="0"/>
              <a:t>50</a:t>
            </a:r>
            <a:r>
              <a:rPr lang="ja-JP" altLang="en-US" dirty="0"/>
              <a:t>代女性（</a:t>
            </a:r>
            <a:r>
              <a:rPr lang="en-US" altLang="ja-JP" dirty="0"/>
              <a:t>53</a:t>
            </a:r>
            <a:r>
              <a:rPr lang="ja-JP" altLang="en-US" dirty="0"/>
              <a:t>％）のみ</a:t>
            </a:r>
            <a:r>
              <a:rPr lang="ja-JP" altLang="en-US" dirty="0" smtClean="0"/>
              <a:t>。</a:t>
            </a:r>
            <a:endParaRPr lang="en-US" altLang="ja-JP" dirty="0" smtClean="0"/>
          </a:p>
          <a:p>
            <a:r>
              <a:rPr lang="ja-JP" altLang="en-US" dirty="0" smtClean="0"/>
              <a:t>他</a:t>
            </a:r>
            <a:r>
              <a:rPr lang="ja-JP" altLang="en-US" dirty="0"/>
              <a:t>はすべて</a:t>
            </a:r>
            <a:r>
              <a:rPr lang="en-US" altLang="ja-JP" dirty="0"/>
              <a:t>【</a:t>
            </a:r>
            <a:r>
              <a:rPr lang="ja-JP" altLang="en-US" dirty="0"/>
              <a:t>継続する</a:t>
            </a:r>
            <a:r>
              <a:rPr lang="en-US" altLang="ja-JP" dirty="0"/>
              <a:t>】</a:t>
            </a:r>
            <a:r>
              <a:rPr lang="ja-JP" altLang="en-US" dirty="0"/>
              <a:t>が上回っている</a:t>
            </a:r>
            <a:r>
              <a:rPr lang="ja-JP" altLang="en-US" dirty="0" smtClean="0"/>
              <a:t>。</a:t>
            </a:r>
            <a:endParaRPr lang="en-US" altLang="ja-JP" dirty="0" smtClean="0"/>
          </a:p>
          <a:p>
            <a:r>
              <a:rPr lang="ja-JP" altLang="en-US" dirty="0" smtClean="0"/>
              <a:t>　</a:t>
            </a:r>
            <a:r>
              <a:rPr lang="ja-JP" altLang="en-US" sz="1400" dirty="0" smtClean="0"/>
              <a:t>オリコンスタイル</a:t>
            </a:r>
            <a:r>
              <a:rPr lang="ja-JP" altLang="en-US" sz="1400" dirty="0" smtClean="0"/>
              <a:t>（</a:t>
            </a:r>
            <a:r>
              <a:rPr lang="en-US" altLang="ja-JP" sz="1400" dirty="0" smtClean="0"/>
              <a:t>201</a:t>
            </a:r>
            <a:r>
              <a:rPr lang="en-US" altLang="ja-JP" sz="1400" dirty="0"/>
              <a:t>5</a:t>
            </a:r>
            <a:r>
              <a:rPr lang="ja-JP" altLang="en-US" sz="1400" dirty="0" smtClean="0"/>
              <a:t>）「</a:t>
            </a:r>
            <a:r>
              <a:rPr lang="en-US" altLang="ja-JP" sz="1400" dirty="0" smtClean="0"/>
              <a:t>2015</a:t>
            </a:r>
            <a:r>
              <a:rPr lang="ja-JP" altLang="en-US" sz="1400" dirty="0" smtClean="0"/>
              <a:t>年もアイドルブームは継続するのか？」より</a:t>
            </a:r>
            <a:endParaRPr kumimoji="1" lang="ja-JP" altLang="en-US" sz="1400" dirty="0"/>
          </a:p>
        </p:txBody>
      </p:sp>
      <p:pic>
        <p:nvPicPr>
          <p:cNvPr id="11" name="図 10"/>
          <p:cNvPicPr>
            <a:picLocks noChangeAspect="1"/>
          </p:cNvPicPr>
          <p:nvPr/>
        </p:nvPicPr>
        <p:blipFill>
          <a:blip r:embed="rId4"/>
          <a:stretch>
            <a:fillRect/>
          </a:stretch>
        </p:blipFill>
        <p:spPr>
          <a:xfrm>
            <a:off x="8237934" y="94431"/>
            <a:ext cx="3900510" cy="1734369"/>
          </a:xfrm>
          <a:prstGeom prst="rect">
            <a:avLst/>
          </a:prstGeom>
        </p:spPr>
      </p:pic>
      <p:sp>
        <p:nvSpPr>
          <p:cNvPr id="12" name="正方形/長方形 11"/>
          <p:cNvSpPr/>
          <p:nvPr/>
        </p:nvSpPr>
        <p:spPr>
          <a:xfrm>
            <a:off x="8107917" y="1208116"/>
            <a:ext cx="4072354" cy="620677"/>
          </a:xfrm>
          <a:prstGeom prst="rect">
            <a:avLst/>
          </a:prstGeom>
          <a:noFill/>
          <a:ln w="57150">
            <a:solidFill>
              <a:srgbClr val="FF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5"/>
          <a:stretch>
            <a:fillRect/>
          </a:stretch>
        </p:blipFill>
        <p:spPr>
          <a:xfrm>
            <a:off x="3141124" y="5761734"/>
            <a:ext cx="7217527" cy="1012024"/>
          </a:xfrm>
          <a:prstGeom prst="rect">
            <a:avLst/>
          </a:prstGeom>
        </p:spPr>
      </p:pic>
      <p:sp>
        <p:nvSpPr>
          <p:cNvPr id="4" name="テキスト ボックス 3"/>
          <p:cNvSpPr txBox="1"/>
          <p:nvPr/>
        </p:nvSpPr>
        <p:spPr>
          <a:xfrm>
            <a:off x="3357347" y="6027714"/>
            <a:ext cx="8393373" cy="523220"/>
          </a:xfrm>
          <a:prstGeom prst="rect">
            <a:avLst/>
          </a:prstGeom>
          <a:noFill/>
        </p:spPr>
        <p:txBody>
          <a:bodyPr wrap="square" rtlCol="0">
            <a:spAutoFit/>
          </a:bodyPr>
          <a:lstStyle/>
          <a:p>
            <a:r>
              <a:rPr kumimoji="1" lang="ja-JP" altLang="en-US" sz="2800" b="1" dirty="0" err="1" smtClean="0"/>
              <a:t>ゆる</a:t>
            </a:r>
            <a:r>
              <a:rPr kumimoji="1" lang="ja-JP" altLang="en-US" sz="2800" b="1" dirty="0" smtClean="0"/>
              <a:t>キャラよりアイドルの方が長く続く。</a:t>
            </a:r>
            <a:endParaRPr kumimoji="1" lang="ja-JP" altLang="en-US" sz="2800" b="1" dirty="0"/>
          </a:p>
        </p:txBody>
      </p:sp>
    </p:spTree>
    <p:extLst>
      <p:ext uri="{BB962C8B-B14F-4D97-AF65-F5344CB8AC3E}">
        <p14:creationId xmlns:p14="http://schemas.microsoft.com/office/powerpoint/2010/main" val="38136474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11483998" y="6041362"/>
            <a:ext cx="683339" cy="365125"/>
          </a:xfrm>
        </p:spPr>
        <p:txBody>
          <a:bodyPr/>
          <a:lstStyle/>
          <a:p>
            <a:fld id="{9D466E45-A278-4229-A487-DDDF577E472D}" type="slidenum">
              <a:rPr kumimoji="1" lang="ja-JP" altLang="en-US" sz="1600" smtClean="0">
                <a:solidFill>
                  <a:schemeClr val="tx1"/>
                </a:solidFill>
              </a:rPr>
              <a:t>13</a:t>
            </a:fld>
            <a:endParaRPr kumimoji="1" lang="ja-JP" altLang="en-US" sz="1600" dirty="0">
              <a:solidFill>
                <a:schemeClr val="tx1"/>
              </a:solidFill>
            </a:endParaRPr>
          </a:p>
        </p:txBody>
      </p:sp>
      <p:pic>
        <p:nvPicPr>
          <p:cNvPr id="5" name="図 4"/>
          <p:cNvPicPr>
            <a:picLocks noChangeAspect="1"/>
          </p:cNvPicPr>
          <p:nvPr/>
        </p:nvPicPr>
        <p:blipFill>
          <a:blip r:embed="rId3"/>
          <a:stretch>
            <a:fillRect/>
          </a:stretch>
        </p:blipFill>
        <p:spPr>
          <a:xfrm>
            <a:off x="273374" y="1418492"/>
            <a:ext cx="2240738" cy="2938110"/>
          </a:xfrm>
          <a:prstGeom prst="rect">
            <a:avLst/>
          </a:prstGeom>
        </p:spPr>
      </p:pic>
      <p:pic>
        <p:nvPicPr>
          <p:cNvPr id="6" name="図 5"/>
          <p:cNvPicPr>
            <a:picLocks noChangeAspect="1"/>
          </p:cNvPicPr>
          <p:nvPr/>
        </p:nvPicPr>
        <p:blipFill>
          <a:blip r:embed="rId4"/>
          <a:stretch>
            <a:fillRect/>
          </a:stretch>
        </p:blipFill>
        <p:spPr>
          <a:xfrm>
            <a:off x="9472246" y="2482570"/>
            <a:ext cx="2391505" cy="3484397"/>
          </a:xfrm>
          <a:prstGeom prst="rect">
            <a:avLst/>
          </a:prstGeom>
          <a:ln>
            <a:solidFill>
              <a:schemeClr val="tx1"/>
            </a:solidFill>
          </a:ln>
        </p:spPr>
      </p:pic>
      <p:sp>
        <p:nvSpPr>
          <p:cNvPr id="9" name="円形吹き出し 8"/>
          <p:cNvSpPr/>
          <p:nvPr/>
        </p:nvSpPr>
        <p:spPr>
          <a:xfrm>
            <a:off x="8487508" y="948824"/>
            <a:ext cx="3704492" cy="1239592"/>
          </a:xfrm>
          <a:prstGeom prst="wedgeEllipseCallout">
            <a:avLst>
              <a:gd name="adj1" fmla="val 14315"/>
              <a:gd name="adj2" fmla="val 7308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雲形吹き出し 6"/>
          <p:cNvSpPr/>
          <p:nvPr/>
        </p:nvSpPr>
        <p:spPr>
          <a:xfrm>
            <a:off x="184963" y="5069458"/>
            <a:ext cx="2921652" cy="1297475"/>
          </a:xfrm>
          <a:prstGeom prst="cloudCallout">
            <a:avLst>
              <a:gd name="adj1" fmla="val -24231"/>
              <a:gd name="adj2" fmla="val -9200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78635" y="5395029"/>
            <a:ext cx="1934308" cy="646331"/>
          </a:xfrm>
          <a:prstGeom prst="rect">
            <a:avLst/>
          </a:prstGeom>
          <a:noFill/>
        </p:spPr>
        <p:txBody>
          <a:bodyPr wrap="square" rtlCol="0">
            <a:spAutoFit/>
          </a:bodyPr>
          <a:lstStyle/>
          <a:p>
            <a:r>
              <a:rPr lang="ja-JP" altLang="en-US" b="1" dirty="0" err="1" smtClean="0"/>
              <a:t>まっぷる</a:t>
            </a:r>
            <a:endParaRPr lang="en-US" altLang="ja-JP" b="1" dirty="0" smtClean="0"/>
          </a:p>
          <a:p>
            <a:r>
              <a:rPr lang="ja-JP" altLang="en-US" b="1" dirty="0" smtClean="0"/>
              <a:t>ご当地</a:t>
            </a:r>
            <a:r>
              <a:rPr lang="ja-JP" altLang="en-US" b="1" dirty="0"/>
              <a:t>アイドル</a:t>
            </a:r>
            <a:r>
              <a:rPr lang="ja-JP" altLang="en-US" dirty="0"/>
              <a:t>　</a:t>
            </a:r>
            <a:endParaRPr kumimoji="1" lang="ja-JP" altLang="en-US" dirty="0"/>
          </a:p>
        </p:txBody>
      </p:sp>
      <p:sp>
        <p:nvSpPr>
          <p:cNvPr id="10" name="テキスト ボックス 9"/>
          <p:cNvSpPr txBox="1"/>
          <p:nvPr/>
        </p:nvSpPr>
        <p:spPr>
          <a:xfrm>
            <a:off x="8989966" y="1126246"/>
            <a:ext cx="2873785" cy="923330"/>
          </a:xfrm>
          <a:prstGeom prst="rect">
            <a:avLst/>
          </a:prstGeom>
          <a:noFill/>
        </p:spPr>
        <p:txBody>
          <a:bodyPr wrap="square" rtlCol="0">
            <a:spAutoFit/>
          </a:bodyPr>
          <a:lstStyle/>
          <a:p>
            <a:r>
              <a:rPr lang="en-US" altLang="ja-JP" dirty="0" err="1"/>
              <a:t>Negicco</a:t>
            </a:r>
            <a:r>
              <a:rPr lang="ja-JP" altLang="en-US" dirty="0"/>
              <a:t>の成長ストーリーこそ、マーケティングの教科書だ</a:t>
            </a:r>
            <a:endParaRPr kumimoji="1" lang="ja-JP" altLang="en-US" dirty="0"/>
          </a:p>
        </p:txBody>
      </p:sp>
      <p:graphicFrame>
        <p:nvGraphicFramePr>
          <p:cNvPr id="12" name="図表 11"/>
          <p:cNvGraphicFramePr/>
          <p:nvPr>
            <p:extLst>
              <p:ext uri="{D42A27DB-BD31-4B8C-83A1-F6EECF244321}">
                <p14:modId xmlns:p14="http://schemas.microsoft.com/office/powerpoint/2010/main" val="2705061046"/>
              </p:ext>
            </p:extLst>
          </p:nvPr>
        </p:nvGraphicFramePr>
        <p:xfrm>
          <a:off x="2585334" y="1379355"/>
          <a:ext cx="6346998" cy="54786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タイトル 1"/>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t>ご当地アイドルに対するさまざまな注目</a:t>
            </a:r>
            <a:endParaRPr lang="ja-JP" altLang="en-US" dirty="0"/>
          </a:p>
        </p:txBody>
      </p:sp>
    </p:spTree>
    <p:extLst>
      <p:ext uri="{BB962C8B-B14F-4D97-AF65-F5344CB8AC3E}">
        <p14:creationId xmlns:p14="http://schemas.microsoft.com/office/powerpoint/2010/main" val="22272275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4" y="287628"/>
            <a:ext cx="8596668" cy="1320800"/>
          </a:xfrm>
        </p:spPr>
        <p:txBody>
          <a:bodyPr/>
          <a:lstStyle/>
          <a:p>
            <a:r>
              <a:rPr kumimoji="1" lang="ja-JP" altLang="en-US" dirty="0" smtClean="0"/>
              <a:t>重要だと思う理由</a:t>
            </a:r>
            <a:endParaRPr kumimoji="1" lang="ja-JP" altLang="en-US" dirty="0"/>
          </a:p>
        </p:txBody>
      </p:sp>
      <p:sp>
        <p:nvSpPr>
          <p:cNvPr id="3" name="スライド番号プレースホルダー 2"/>
          <p:cNvSpPr>
            <a:spLocks noGrp="1"/>
          </p:cNvSpPr>
          <p:nvPr>
            <p:ph type="sldNum" sz="quarter" idx="12"/>
          </p:nvPr>
        </p:nvSpPr>
        <p:spPr>
          <a:xfrm>
            <a:off x="11483998" y="6041362"/>
            <a:ext cx="683339" cy="365125"/>
          </a:xfrm>
        </p:spPr>
        <p:txBody>
          <a:bodyPr/>
          <a:lstStyle/>
          <a:p>
            <a:fld id="{9D466E45-A278-4229-A487-DDDF577E472D}" type="slidenum">
              <a:rPr kumimoji="1" lang="ja-JP" altLang="en-US" sz="1600" smtClean="0">
                <a:solidFill>
                  <a:schemeClr val="tx1"/>
                </a:solidFill>
              </a:rPr>
              <a:t>14</a:t>
            </a:fld>
            <a:endParaRPr kumimoji="1" lang="ja-JP" altLang="en-US" sz="1600" dirty="0">
              <a:solidFill>
                <a:schemeClr val="tx1"/>
              </a:solidFill>
            </a:endParaRPr>
          </a:p>
        </p:txBody>
      </p:sp>
      <p:sp>
        <p:nvSpPr>
          <p:cNvPr id="8" name="コンテンツ プレースホルダー 2"/>
          <p:cNvSpPr txBox="1">
            <a:spLocks/>
          </p:cNvSpPr>
          <p:nvPr/>
        </p:nvSpPr>
        <p:spPr>
          <a:xfrm>
            <a:off x="677334" y="2613387"/>
            <a:ext cx="4184035" cy="2060683"/>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smtClean="0"/>
              <a:t>資生堂（ご当地</a:t>
            </a:r>
            <a:r>
              <a:rPr lang="en-US" altLang="ja-JP" dirty="0" smtClean="0"/>
              <a:t>PLUS</a:t>
            </a:r>
            <a:r>
              <a:rPr lang="ja-JP" altLang="en-US" dirty="0" smtClean="0"/>
              <a:t> </a:t>
            </a:r>
            <a:r>
              <a:rPr lang="en-US" altLang="ja-JP" dirty="0" smtClean="0"/>
              <a:t>by</a:t>
            </a:r>
            <a:r>
              <a:rPr lang="ja-JP" altLang="en-US" dirty="0" smtClean="0"/>
              <a:t>資生堂）</a:t>
            </a:r>
            <a:endParaRPr lang="en-US" altLang="ja-JP" dirty="0" smtClean="0"/>
          </a:p>
          <a:p>
            <a:r>
              <a:rPr lang="ja-JP" altLang="en-US" dirty="0" smtClean="0"/>
              <a:t>カプコン </a:t>
            </a:r>
            <a:r>
              <a:rPr lang="en-US" altLang="ja-JP" dirty="0" smtClean="0"/>
              <a:t>(</a:t>
            </a:r>
            <a:r>
              <a:rPr lang="ja-JP" altLang="en-US" dirty="0" smtClean="0"/>
              <a:t>モンスターハンター</a:t>
            </a:r>
            <a:r>
              <a:rPr lang="en-US" altLang="ja-JP" dirty="0" smtClean="0"/>
              <a:t>3G/4G)</a:t>
            </a:r>
          </a:p>
          <a:p>
            <a:r>
              <a:rPr lang="ja-JP" altLang="en-US" dirty="0" smtClean="0"/>
              <a:t>バンダイナムコ </a:t>
            </a:r>
            <a:r>
              <a:rPr lang="en-US" altLang="ja-JP" dirty="0" smtClean="0"/>
              <a:t>(</a:t>
            </a:r>
            <a:r>
              <a:rPr lang="ja-JP" altLang="en-US" dirty="0" smtClean="0"/>
              <a:t>ご当地鉄道</a:t>
            </a:r>
            <a:r>
              <a:rPr lang="en-US" altLang="ja-JP" dirty="0" smtClean="0"/>
              <a:t>)</a:t>
            </a:r>
          </a:p>
          <a:p>
            <a:endParaRPr lang="ja-JP" altLang="en-US" dirty="0" smtClean="0">
              <a:solidFill>
                <a:prstClr val="black">
                  <a:lumMod val="75000"/>
                  <a:lumOff val="25000"/>
                </a:prstClr>
              </a:solidFill>
            </a:endParaRPr>
          </a:p>
          <a:p>
            <a:endParaRPr lang="ja-JP" altLang="en-US" dirty="0"/>
          </a:p>
        </p:txBody>
      </p:sp>
      <p:sp>
        <p:nvSpPr>
          <p:cNvPr id="9" name="コンテンツ プレースホルダー 3"/>
          <p:cNvSpPr txBox="1">
            <a:spLocks/>
          </p:cNvSpPr>
          <p:nvPr/>
        </p:nvSpPr>
        <p:spPr>
          <a:xfrm>
            <a:off x="4975668" y="2613387"/>
            <a:ext cx="4184034" cy="2060684"/>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smtClean="0"/>
              <a:t>パナソニック（</a:t>
            </a:r>
            <a:r>
              <a:rPr lang="en-US" altLang="ja-JP" dirty="0" smtClean="0"/>
              <a:t>47</a:t>
            </a:r>
            <a:r>
              <a:rPr lang="ja-JP" altLang="en-US" dirty="0" smtClean="0"/>
              <a:t>都道府県別</a:t>
            </a:r>
            <a:r>
              <a:rPr lang="en-US" altLang="ja-JP" dirty="0" smtClean="0"/>
              <a:t>CM</a:t>
            </a:r>
            <a:r>
              <a:rPr lang="ja-JP" altLang="en-US" dirty="0" smtClean="0"/>
              <a:t>）</a:t>
            </a:r>
            <a:endParaRPr lang="en-US" altLang="ja-JP" dirty="0" smtClean="0"/>
          </a:p>
          <a:p>
            <a:r>
              <a:rPr lang="ja-JP" altLang="en-US" dirty="0" smtClean="0"/>
              <a:t>アサヒ </a:t>
            </a:r>
            <a:r>
              <a:rPr lang="en-US" altLang="ja-JP" dirty="0" smtClean="0"/>
              <a:t>(</a:t>
            </a:r>
            <a:r>
              <a:rPr lang="ja-JP" altLang="en-US" dirty="0" smtClean="0"/>
              <a:t>十六茶</a:t>
            </a:r>
            <a:r>
              <a:rPr lang="en-US" altLang="ja-JP" dirty="0" smtClean="0"/>
              <a:t>)</a:t>
            </a:r>
          </a:p>
          <a:p>
            <a:r>
              <a:rPr lang="ja-JP" altLang="en-US" dirty="0" smtClean="0"/>
              <a:t>キリン </a:t>
            </a:r>
            <a:r>
              <a:rPr lang="en-US" altLang="ja-JP" dirty="0" smtClean="0"/>
              <a:t>(</a:t>
            </a:r>
            <a:r>
              <a:rPr lang="ja-JP" altLang="en-US" dirty="0" smtClean="0"/>
              <a:t>一番搾り</a:t>
            </a:r>
            <a:r>
              <a:rPr lang="en-US" altLang="ja-JP" dirty="0" smtClean="0"/>
              <a:t>)</a:t>
            </a:r>
          </a:p>
          <a:p>
            <a:endParaRPr lang="ja-JP" altLang="en-US" dirty="0"/>
          </a:p>
        </p:txBody>
      </p:sp>
      <p:sp>
        <p:nvSpPr>
          <p:cNvPr id="12" name="テキスト ボックス 11"/>
          <p:cNvSpPr txBox="1"/>
          <p:nvPr/>
        </p:nvSpPr>
        <p:spPr>
          <a:xfrm>
            <a:off x="1152394" y="1127342"/>
            <a:ext cx="5549031" cy="646331"/>
          </a:xfrm>
          <a:prstGeom prst="rect">
            <a:avLst/>
          </a:prstGeom>
          <a:noFill/>
        </p:spPr>
        <p:txBody>
          <a:bodyPr wrap="square" rtlCol="0">
            <a:spAutoFit/>
          </a:bodyPr>
          <a:lstStyle/>
          <a:p>
            <a:r>
              <a:rPr kumimoji="1" lang="ja-JP" altLang="en-US" dirty="0" smtClean="0"/>
              <a:t>近年の企業では地方に注目した</a:t>
            </a:r>
            <a:endParaRPr kumimoji="1" lang="en-US" altLang="ja-JP" dirty="0" smtClean="0"/>
          </a:p>
          <a:p>
            <a:r>
              <a:rPr kumimoji="1" lang="ja-JP" altLang="en-US" dirty="0" smtClean="0"/>
              <a:t>地方限定の商品、地方別のＣＭがある。</a:t>
            </a:r>
            <a:endParaRPr lang="en-US" altLang="ja-JP" dirty="0" smtClean="0"/>
          </a:p>
        </p:txBody>
      </p:sp>
      <p:pic>
        <p:nvPicPr>
          <p:cNvPr id="4" name="図 3"/>
          <p:cNvPicPr>
            <a:picLocks noChangeAspect="1"/>
          </p:cNvPicPr>
          <p:nvPr/>
        </p:nvPicPr>
        <p:blipFill>
          <a:blip r:embed="rId3"/>
          <a:stretch>
            <a:fillRect/>
          </a:stretch>
        </p:blipFill>
        <p:spPr>
          <a:xfrm>
            <a:off x="1053002" y="5076967"/>
            <a:ext cx="7367668" cy="1300997"/>
          </a:xfrm>
          <a:prstGeom prst="rect">
            <a:avLst/>
          </a:prstGeom>
        </p:spPr>
      </p:pic>
      <p:sp>
        <p:nvSpPr>
          <p:cNvPr id="11" name="テキスト ボックス 10"/>
          <p:cNvSpPr txBox="1"/>
          <p:nvPr/>
        </p:nvSpPr>
        <p:spPr>
          <a:xfrm>
            <a:off x="1187120" y="5238390"/>
            <a:ext cx="8461842" cy="954107"/>
          </a:xfrm>
          <a:prstGeom prst="rect">
            <a:avLst/>
          </a:prstGeom>
          <a:noFill/>
        </p:spPr>
        <p:txBody>
          <a:bodyPr wrap="square" rtlCol="0">
            <a:spAutoFit/>
          </a:bodyPr>
          <a:lstStyle/>
          <a:p>
            <a:r>
              <a:rPr lang="ja-JP" altLang="en-US" sz="2800" b="1" dirty="0" smtClean="0"/>
              <a:t>メディアや企業も地方に注目しているため、</a:t>
            </a:r>
            <a:endParaRPr lang="en-US" altLang="ja-JP" sz="2800" b="1" dirty="0"/>
          </a:p>
          <a:p>
            <a:r>
              <a:rPr lang="ja-JP" altLang="en-US" sz="2800" b="1" dirty="0" smtClean="0"/>
              <a:t>ご当地に関する研究は重要である。</a:t>
            </a:r>
            <a:endParaRPr lang="en-US" altLang="ja-JP" sz="2800" b="1" dirty="0" smtClean="0"/>
          </a:p>
        </p:txBody>
      </p:sp>
    </p:spTree>
    <p:extLst>
      <p:ext uri="{BB962C8B-B14F-4D97-AF65-F5344CB8AC3E}">
        <p14:creationId xmlns:p14="http://schemas.microsoft.com/office/powerpoint/2010/main" val="21360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1497641" y="6041362"/>
            <a:ext cx="683339" cy="365125"/>
          </a:xfrm>
        </p:spPr>
        <p:txBody>
          <a:bodyPr/>
          <a:lstStyle/>
          <a:p>
            <a:fld id="{9D466E45-A278-4229-A487-DDDF577E472D}" type="slidenum">
              <a:rPr kumimoji="1" lang="ja-JP" altLang="en-US" sz="1600" smtClean="0">
                <a:solidFill>
                  <a:schemeClr val="tx1"/>
                </a:solidFill>
              </a:rPr>
              <a:t>15</a:t>
            </a:fld>
            <a:endParaRPr kumimoji="1" lang="ja-JP" altLang="en-US" sz="1600" dirty="0">
              <a:solidFill>
                <a:schemeClr val="tx1"/>
              </a:solidFill>
            </a:endParaRPr>
          </a:p>
        </p:txBody>
      </p:sp>
      <p:sp>
        <p:nvSpPr>
          <p:cNvPr id="4" name="テキスト ボックス 3"/>
          <p:cNvSpPr txBox="1"/>
          <p:nvPr/>
        </p:nvSpPr>
        <p:spPr>
          <a:xfrm>
            <a:off x="1596788" y="2756848"/>
            <a:ext cx="7861111" cy="769441"/>
          </a:xfrm>
          <a:prstGeom prst="rect">
            <a:avLst/>
          </a:prstGeom>
          <a:noFill/>
        </p:spPr>
        <p:txBody>
          <a:bodyPr wrap="square" rtlCol="0">
            <a:spAutoFit/>
          </a:bodyPr>
          <a:lstStyle/>
          <a:p>
            <a:r>
              <a:rPr lang="ja-JP" altLang="en-US" sz="4400" b="1" dirty="0" smtClean="0">
                <a:ln w="22225">
                  <a:solidFill>
                    <a:schemeClr val="accent2"/>
                  </a:solidFill>
                  <a:prstDash val="solid"/>
                </a:ln>
                <a:solidFill>
                  <a:schemeClr val="accent2">
                    <a:lumMod val="40000"/>
                    <a:lumOff val="60000"/>
                  </a:schemeClr>
                </a:solidFill>
              </a:rPr>
              <a:t>先行研究とレビュー</a:t>
            </a:r>
            <a:endParaRPr kumimoji="1" lang="ja-JP" altLang="en-US" sz="4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8541506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11497646" y="6041362"/>
            <a:ext cx="683339" cy="365125"/>
          </a:xfrm>
        </p:spPr>
        <p:txBody>
          <a:bodyPr/>
          <a:lstStyle/>
          <a:p>
            <a:fld id="{7BC8CC64-ED99-42FD-A984-7BA7EA3424BA}" type="slidenum">
              <a:rPr lang="ja-JP" altLang="en-US" sz="1600" smtClean="0">
                <a:solidFill>
                  <a:schemeClr val="tx1"/>
                </a:solidFill>
              </a:rPr>
              <a:pPr/>
              <a:t>16</a:t>
            </a:fld>
            <a:endParaRPr lang="ja-JP" altLang="en-US" sz="1600" dirty="0">
              <a:solidFill>
                <a:schemeClr val="tx1"/>
              </a:solidFill>
            </a:endParaRPr>
          </a:p>
        </p:txBody>
      </p:sp>
      <p:sp>
        <p:nvSpPr>
          <p:cNvPr id="4" name="テキスト ボックス 3"/>
          <p:cNvSpPr txBox="1"/>
          <p:nvPr/>
        </p:nvSpPr>
        <p:spPr>
          <a:xfrm>
            <a:off x="677333" y="1460316"/>
            <a:ext cx="8794213" cy="1200329"/>
          </a:xfrm>
          <a:prstGeom prst="rect">
            <a:avLst/>
          </a:prstGeom>
          <a:noFill/>
        </p:spPr>
        <p:txBody>
          <a:bodyPr wrap="square" rtlCol="0">
            <a:spAutoFit/>
          </a:bodyPr>
          <a:lstStyle/>
          <a:p>
            <a:r>
              <a:rPr kumimoji="1" lang="ja-JP" altLang="en-US" dirty="0" smtClean="0"/>
              <a:t>独自の情報を発信することで、他の地域から多くの人々をひきつけることができる。</a:t>
            </a:r>
            <a:endParaRPr lang="en-US" altLang="ja-JP" dirty="0"/>
          </a:p>
          <a:p>
            <a:endParaRPr kumimoji="1" lang="en-US" altLang="ja-JP" dirty="0" smtClean="0"/>
          </a:p>
          <a:p>
            <a:r>
              <a:rPr lang="ja-JP" altLang="en-US" dirty="0" smtClean="0"/>
              <a:t>しかし単に、農村や山村をベットタウン化、大規模リゾート開発化をして人口や収益が高まっても、地域活性化とは言い難い。</a:t>
            </a:r>
            <a:endParaRPr kumimoji="1" lang="ja-JP" altLang="en-US" dirty="0"/>
          </a:p>
        </p:txBody>
      </p:sp>
      <p:grpSp>
        <p:nvGrpSpPr>
          <p:cNvPr id="8" name="グループ化 7"/>
          <p:cNvGrpSpPr/>
          <p:nvPr/>
        </p:nvGrpSpPr>
        <p:grpSpPr>
          <a:xfrm>
            <a:off x="404375" y="4655959"/>
            <a:ext cx="9340125" cy="1555845"/>
            <a:chOff x="404375" y="4191932"/>
            <a:chExt cx="9340125" cy="1555845"/>
          </a:xfrm>
        </p:grpSpPr>
        <p:sp>
          <p:nvSpPr>
            <p:cNvPr id="5" name="テキスト ボックス 4"/>
            <p:cNvSpPr txBox="1"/>
            <p:nvPr/>
          </p:nvSpPr>
          <p:spPr>
            <a:xfrm>
              <a:off x="677332" y="4397320"/>
              <a:ext cx="8794213" cy="1200329"/>
            </a:xfrm>
            <a:prstGeom prst="rect">
              <a:avLst/>
            </a:prstGeom>
            <a:noFill/>
          </p:spPr>
          <p:txBody>
            <a:bodyPr wrap="square" rtlCol="0">
              <a:spAutoFit/>
            </a:bodyPr>
            <a:lstStyle/>
            <a:p>
              <a:r>
                <a:rPr kumimoji="1" lang="ja-JP" altLang="en-US" dirty="0" smtClean="0"/>
                <a:t>ご当地アイドルを用いることで、地域独自の情報をより広く発信できる。</a:t>
              </a:r>
              <a:endParaRPr kumimoji="1" lang="en-US" altLang="ja-JP" dirty="0" smtClean="0"/>
            </a:p>
            <a:p>
              <a:endParaRPr lang="en-US" altLang="ja-JP" dirty="0"/>
            </a:p>
            <a:p>
              <a:r>
                <a:rPr lang="ja-JP" altLang="en-US" dirty="0" smtClean="0"/>
                <a:t>そのため、</a:t>
              </a:r>
              <a:r>
                <a:rPr kumimoji="1" lang="ja-JP" altLang="en-US" dirty="0" smtClean="0"/>
                <a:t>ご当地アイドルが地域の特性を体験して発信することで、人口や収益が高まり地域活性化につながるのではないか？</a:t>
              </a:r>
              <a:endParaRPr kumimoji="1" lang="ja-JP" altLang="en-US" dirty="0"/>
            </a:p>
          </p:txBody>
        </p:sp>
        <p:sp>
          <p:nvSpPr>
            <p:cNvPr id="6" name="角丸四角形 5"/>
            <p:cNvSpPr/>
            <p:nvPr/>
          </p:nvSpPr>
          <p:spPr>
            <a:xfrm>
              <a:off x="404375" y="4191932"/>
              <a:ext cx="9340125" cy="1555845"/>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下矢印 6"/>
          <p:cNvSpPr/>
          <p:nvPr/>
        </p:nvSpPr>
        <p:spPr>
          <a:xfrm>
            <a:off x="4357930" y="2988868"/>
            <a:ext cx="1346834" cy="1639799"/>
          </a:xfrm>
          <a:prstGeom prst="downArrow">
            <a:avLst/>
          </a:prstGeom>
          <a:solidFill>
            <a:schemeClr val="accent1">
              <a:lumMod val="40000"/>
              <a:lumOff val="6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p:cNvSpPr>
            <a:spLocks noGrp="1"/>
          </p:cNvSpPr>
          <p:nvPr>
            <p:ph type="title"/>
          </p:nvPr>
        </p:nvSpPr>
        <p:spPr>
          <a:xfrm>
            <a:off x="677334" y="609600"/>
            <a:ext cx="8596668" cy="1320800"/>
          </a:xfrm>
        </p:spPr>
        <p:txBody>
          <a:bodyPr/>
          <a:lstStyle/>
          <a:p>
            <a:r>
              <a:rPr lang="ja-JP" altLang="en-US" dirty="0" smtClean="0"/>
              <a:t>先行研究</a:t>
            </a:r>
            <a:endParaRPr kumimoji="1" lang="ja-JP" altLang="en-US" dirty="0"/>
          </a:p>
        </p:txBody>
      </p:sp>
      <p:sp>
        <p:nvSpPr>
          <p:cNvPr id="13" name="テキスト ボックス 12"/>
          <p:cNvSpPr txBox="1"/>
          <p:nvPr/>
        </p:nvSpPr>
        <p:spPr>
          <a:xfrm>
            <a:off x="677332" y="4286627"/>
            <a:ext cx="2306471" cy="369332"/>
          </a:xfrm>
          <a:prstGeom prst="rect">
            <a:avLst/>
          </a:prstGeom>
          <a:noFill/>
        </p:spPr>
        <p:txBody>
          <a:bodyPr wrap="square" rtlCol="0">
            <a:spAutoFit/>
          </a:bodyPr>
          <a:lstStyle/>
          <a:p>
            <a:r>
              <a:rPr kumimoji="1" lang="ja-JP" altLang="en-US" b="1" u="sng" dirty="0" smtClean="0"/>
              <a:t>私たちの考え</a:t>
            </a:r>
            <a:endParaRPr kumimoji="1" lang="ja-JP" altLang="en-US" b="1" u="sng" dirty="0"/>
          </a:p>
        </p:txBody>
      </p:sp>
      <p:sp>
        <p:nvSpPr>
          <p:cNvPr id="2" name="正方形/長方形 1"/>
          <p:cNvSpPr/>
          <p:nvPr/>
        </p:nvSpPr>
        <p:spPr>
          <a:xfrm>
            <a:off x="404375" y="2646848"/>
            <a:ext cx="10979031" cy="307777"/>
          </a:xfrm>
          <a:prstGeom prst="rect">
            <a:avLst/>
          </a:prstGeom>
        </p:spPr>
        <p:txBody>
          <a:bodyPr wrap="square">
            <a:spAutoFit/>
          </a:bodyPr>
          <a:lstStyle/>
          <a:p>
            <a:r>
              <a:rPr lang="ja-JP" altLang="en-US" sz="1400" dirty="0" smtClean="0"/>
              <a:t>糸賀 黎（</a:t>
            </a:r>
            <a:r>
              <a:rPr lang="en-US" altLang="ja-JP" sz="1400" dirty="0" smtClean="0"/>
              <a:t>1996</a:t>
            </a:r>
            <a:r>
              <a:rPr lang="ja-JP" altLang="en-US" sz="1400" dirty="0" smtClean="0"/>
              <a:t>）</a:t>
            </a:r>
            <a:r>
              <a:rPr lang="ja-JP" altLang="en-US" sz="1400" dirty="0"/>
              <a:t>「</a:t>
            </a:r>
            <a:r>
              <a:rPr lang="ja-JP" altLang="en-US" sz="1400" dirty="0" smtClean="0"/>
              <a:t>新しい</a:t>
            </a:r>
            <a:r>
              <a:rPr lang="ja-JP" altLang="en-US" sz="1400" dirty="0"/>
              <a:t>地方の時代の幕開けと農山村空間の多面的役割</a:t>
            </a:r>
            <a:r>
              <a:rPr lang="en-US" altLang="ja-JP" sz="1400" dirty="0"/>
              <a:t>, </a:t>
            </a:r>
            <a:r>
              <a:rPr lang="ja-JP" altLang="en-US" sz="1400" dirty="0"/>
              <a:t>そして地域活性化の</a:t>
            </a:r>
            <a:r>
              <a:rPr lang="ja-JP" altLang="en-US" sz="1400" dirty="0" smtClean="0"/>
              <a:t>課題」</a:t>
            </a:r>
            <a:r>
              <a:rPr lang="en-US" altLang="ja-JP" sz="1400" dirty="0" smtClean="0"/>
              <a:t>『</a:t>
            </a:r>
            <a:r>
              <a:rPr lang="ja-JP" altLang="en-US" sz="1400" dirty="0" smtClean="0"/>
              <a:t>農村計画学会誌</a:t>
            </a:r>
            <a:r>
              <a:rPr lang="en-US" altLang="ja-JP" sz="1400" dirty="0" smtClean="0"/>
              <a:t>(1996-1997)』</a:t>
            </a:r>
            <a:endParaRPr lang="ja-JP" altLang="en-US" sz="1400" dirty="0"/>
          </a:p>
        </p:txBody>
      </p:sp>
    </p:spTree>
    <p:extLst>
      <p:ext uri="{BB962C8B-B14F-4D97-AF65-F5344CB8AC3E}">
        <p14:creationId xmlns:p14="http://schemas.microsoft.com/office/powerpoint/2010/main" val="2946422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1497641" y="6041362"/>
            <a:ext cx="683339" cy="365125"/>
          </a:xfrm>
        </p:spPr>
        <p:txBody>
          <a:bodyPr/>
          <a:lstStyle/>
          <a:p>
            <a:fld id="{9D466E45-A278-4229-A487-DDDF577E472D}" type="slidenum">
              <a:rPr kumimoji="1" lang="ja-JP" altLang="en-US" sz="1600" smtClean="0">
                <a:solidFill>
                  <a:schemeClr val="tx1"/>
                </a:solidFill>
              </a:rPr>
              <a:t>17</a:t>
            </a:fld>
            <a:endParaRPr kumimoji="1" lang="ja-JP" altLang="en-US" sz="1600" dirty="0">
              <a:solidFill>
                <a:schemeClr val="tx1"/>
              </a:solidFill>
            </a:endParaRPr>
          </a:p>
        </p:txBody>
      </p:sp>
      <p:sp>
        <p:nvSpPr>
          <p:cNvPr id="4" name="テキスト ボックス 3"/>
          <p:cNvSpPr txBox="1"/>
          <p:nvPr/>
        </p:nvSpPr>
        <p:spPr>
          <a:xfrm>
            <a:off x="1596788" y="2756848"/>
            <a:ext cx="7861111" cy="769441"/>
          </a:xfrm>
          <a:prstGeom prst="rect">
            <a:avLst/>
          </a:prstGeom>
          <a:noFill/>
        </p:spPr>
        <p:txBody>
          <a:bodyPr wrap="square" rtlCol="0">
            <a:spAutoFit/>
          </a:bodyPr>
          <a:lstStyle/>
          <a:p>
            <a:r>
              <a:rPr kumimoji="1" lang="ja-JP" altLang="en-US" sz="4400" b="1" dirty="0" smtClean="0">
                <a:ln w="22225">
                  <a:solidFill>
                    <a:schemeClr val="accent2"/>
                  </a:solidFill>
                  <a:prstDash val="solid"/>
                </a:ln>
                <a:solidFill>
                  <a:schemeClr val="accent2">
                    <a:lumMod val="40000"/>
                    <a:lumOff val="60000"/>
                  </a:schemeClr>
                </a:solidFill>
              </a:rPr>
              <a:t>仮説導出とその方向性</a:t>
            </a:r>
            <a:endParaRPr kumimoji="1" lang="ja-JP" altLang="en-US" sz="4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992207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ご</a:t>
            </a:r>
            <a:r>
              <a:rPr lang="ja-JP" altLang="en-US" dirty="0"/>
              <a:t>当地</a:t>
            </a:r>
            <a:r>
              <a:rPr kumimoji="1" lang="ja-JP" altLang="en-US" dirty="0" smtClean="0"/>
              <a:t>アイドルの使われ方</a:t>
            </a:r>
            <a:endParaRPr kumimoji="1" lang="ja-JP" altLang="en-US" dirty="0"/>
          </a:p>
        </p:txBody>
      </p:sp>
      <p:sp>
        <p:nvSpPr>
          <p:cNvPr id="3" name="スライド番号プレースホルダー 2"/>
          <p:cNvSpPr>
            <a:spLocks noGrp="1"/>
          </p:cNvSpPr>
          <p:nvPr>
            <p:ph type="sldNum" sz="quarter" idx="12"/>
          </p:nvPr>
        </p:nvSpPr>
        <p:spPr>
          <a:xfrm>
            <a:off x="11497643" y="6041362"/>
            <a:ext cx="683339" cy="365125"/>
          </a:xfrm>
        </p:spPr>
        <p:txBody>
          <a:bodyPr/>
          <a:lstStyle/>
          <a:p>
            <a:fld id="{9D466E45-A278-4229-A487-DDDF577E472D}" type="slidenum">
              <a:rPr kumimoji="1" lang="ja-JP" altLang="en-US" sz="1600" smtClean="0">
                <a:solidFill>
                  <a:schemeClr val="tx1"/>
                </a:solidFill>
              </a:rPr>
              <a:t>18</a:t>
            </a:fld>
            <a:endParaRPr kumimoji="1" lang="ja-JP" altLang="en-US" sz="1600" dirty="0">
              <a:solidFill>
                <a:schemeClr val="tx1"/>
              </a:solidFill>
            </a:endParaRPr>
          </a:p>
        </p:txBody>
      </p:sp>
      <p:graphicFrame>
        <p:nvGraphicFramePr>
          <p:cNvPr id="4" name="図表 3"/>
          <p:cNvGraphicFramePr/>
          <p:nvPr>
            <p:extLst>
              <p:ext uri="{D42A27DB-BD31-4B8C-83A1-F6EECF244321}">
                <p14:modId xmlns:p14="http://schemas.microsoft.com/office/powerpoint/2010/main" val="2980060405"/>
              </p:ext>
            </p:extLst>
          </p:nvPr>
        </p:nvGraphicFramePr>
        <p:xfrm>
          <a:off x="963053" y="143933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図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616" y="4642632"/>
            <a:ext cx="2438400" cy="1816608"/>
          </a:xfrm>
          <a:prstGeom prst="rect">
            <a:avLst/>
          </a:prstGeom>
        </p:spPr>
      </p:pic>
      <p:pic>
        <p:nvPicPr>
          <p:cNvPr id="7" name="図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295" y="1676325"/>
            <a:ext cx="2509721" cy="1301337"/>
          </a:xfrm>
          <a:prstGeom prst="rect">
            <a:avLst/>
          </a:prstGeom>
        </p:spPr>
      </p:pic>
      <p:pic>
        <p:nvPicPr>
          <p:cNvPr id="8" name="図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38260" y="2326993"/>
            <a:ext cx="2971800" cy="2495550"/>
          </a:xfrm>
          <a:prstGeom prst="rect">
            <a:avLst/>
          </a:prstGeom>
        </p:spPr>
      </p:pic>
    </p:spTree>
    <p:extLst>
      <p:ext uri="{BB962C8B-B14F-4D97-AF65-F5344CB8AC3E}">
        <p14:creationId xmlns:p14="http://schemas.microsoft.com/office/powerpoint/2010/main" val="31596946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その他</a:t>
            </a:r>
            <a:endParaRPr kumimoji="1" lang="ja-JP" altLang="en-US" dirty="0"/>
          </a:p>
        </p:txBody>
      </p:sp>
      <p:sp>
        <p:nvSpPr>
          <p:cNvPr id="3" name="コンテンツ プレースホルダー 2"/>
          <p:cNvSpPr>
            <a:spLocks noGrp="1"/>
          </p:cNvSpPr>
          <p:nvPr>
            <p:ph idx="1"/>
          </p:nvPr>
        </p:nvSpPr>
        <p:spPr>
          <a:xfrm>
            <a:off x="677334" y="1010311"/>
            <a:ext cx="8596668" cy="4518977"/>
          </a:xfrm>
        </p:spPr>
        <p:txBody>
          <a:bodyPr>
            <a:normAutofit fontScale="92500" lnSpcReduction="10000"/>
          </a:bodyPr>
          <a:lstStyle/>
          <a:p>
            <a:pPr marL="0" indent="0">
              <a:buNone/>
            </a:pPr>
            <a:endParaRPr kumimoji="1" lang="en-US" altLang="ja-JP" dirty="0" smtClean="0"/>
          </a:p>
          <a:p>
            <a:r>
              <a:rPr lang="ja-JP" altLang="en-US" dirty="0" smtClean="0"/>
              <a:t>ひめキュンフルーツ缶</a:t>
            </a:r>
            <a:endParaRPr lang="en-US" altLang="ja-JP" dirty="0" smtClean="0"/>
          </a:p>
          <a:p>
            <a:pPr marL="0" indent="0">
              <a:buNone/>
            </a:pPr>
            <a:r>
              <a:rPr kumimoji="1" lang="ja-JP" altLang="en-US" dirty="0" smtClean="0"/>
              <a:t>城</a:t>
            </a:r>
            <a:r>
              <a:rPr kumimoji="1" lang="ja-JP" altLang="en-US" dirty="0"/>
              <a:t>西</a:t>
            </a:r>
            <a:r>
              <a:rPr kumimoji="1" lang="ja-JP" altLang="en-US" dirty="0" smtClean="0"/>
              <a:t>自動車学校</a:t>
            </a:r>
            <a:endParaRPr kumimoji="1" lang="en-US" altLang="ja-JP" dirty="0" smtClean="0"/>
          </a:p>
          <a:p>
            <a:pPr marL="0" indent="0">
              <a:buNone/>
            </a:pPr>
            <a:endParaRPr lang="en-US" altLang="ja-JP" dirty="0" smtClean="0"/>
          </a:p>
          <a:p>
            <a:r>
              <a:rPr lang="ja-JP" altLang="en-US" dirty="0" err="1" smtClean="0"/>
              <a:t>とち</a:t>
            </a:r>
            <a:r>
              <a:rPr lang="ja-JP" altLang="en-US" dirty="0" smtClean="0"/>
              <a:t>おとめ</a:t>
            </a:r>
            <a:r>
              <a:rPr lang="en-US" altLang="ja-JP" dirty="0" smtClean="0"/>
              <a:t>25</a:t>
            </a:r>
          </a:p>
          <a:p>
            <a:pPr marL="0" indent="0">
              <a:buNone/>
            </a:pPr>
            <a:r>
              <a:rPr lang="ja-JP" altLang="en-US" dirty="0" smtClean="0"/>
              <a:t>栃木県赤十字血液センター</a:t>
            </a:r>
            <a:r>
              <a:rPr lang="en-US" altLang="ja-JP" dirty="0" smtClean="0"/>
              <a:t>(2013</a:t>
            </a:r>
            <a:r>
              <a:rPr lang="ja-JP" altLang="en-US" dirty="0" smtClean="0"/>
              <a:t>年</a:t>
            </a:r>
            <a:r>
              <a:rPr lang="en-US" altLang="ja-JP" dirty="0" smtClean="0"/>
              <a:t>)</a:t>
            </a:r>
          </a:p>
          <a:p>
            <a:pPr marL="0" indent="0">
              <a:buNone/>
            </a:pPr>
            <a:r>
              <a:rPr lang="ja-JP" altLang="en-US" dirty="0"/>
              <a:t>栃木</a:t>
            </a:r>
            <a:r>
              <a:rPr lang="ja-JP" altLang="en-US" dirty="0" smtClean="0"/>
              <a:t>県警宇都宮東警察署　一日署長</a:t>
            </a:r>
            <a:r>
              <a:rPr lang="en-US" altLang="ja-JP" dirty="0" smtClean="0"/>
              <a:t>(2012</a:t>
            </a:r>
            <a:r>
              <a:rPr lang="ja-JP" altLang="en-US" dirty="0" smtClean="0"/>
              <a:t>年</a:t>
            </a:r>
            <a:r>
              <a:rPr lang="en-US" altLang="ja-JP" dirty="0" smtClean="0"/>
              <a:t>)</a:t>
            </a:r>
          </a:p>
          <a:p>
            <a:pPr marL="0" indent="0">
              <a:buNone/>
            </a:pPr>
            <a:endParaRPr kumimoji="1" lang="en-US" altLang="ja-JP" dirty="0" smtClean="0"/>
          </a:p>
          <a:p>
            <a:r>
              <a:rPr lang="en-US" altLang="ja-JP" dirty="0"/>
              <a:t>OS</a:t>
            </a:r>
            <a:r>
              <a:rPr lang="ja-JP" altLang="en-US" dirty="0"/>
              <a:t>☆</a:t>
            </a:r>
            <a:r>
              <a:rPr lang="en-US" altLang="ja-JP" dirty="0"/>
              <a:t>U</a:t>
            </a:r>
          </a:p>
          <a:p>
            <a:pPr marL="0" indent="0">
              <a:buNone/>
            </a:pPr>
            <a:r>
              <a:rPr lang="ja-JP" altLang="en-US" dirty="0"/>
              <a:t>愛知県赤十字血液センター　献血大使</a:t>
            </a:r>
            <a:r>
              <a:rPr lang="en-US" altLang="ja-JP" dirty="0"/>
              <a:t>(2013</a:t>
            </a:r>
            <a:r>
              <a:rPr lang="ja-JP" altLang="en-US" dirty="0"/>
              <a:t>年</a:t>
            </a:r>
            <a:r>
              <a:rPr lang="en-US" altLang="ja-JP" dirty="0"/>
              <a:t>)</a:t>
            </a:r>
          </a:p>
          <a:p>
            <a:pPr marL="0" indent="0">
              <a:buNone/>
            </a:pPr>
            <a:r>
              <a:rPr lang="ja-JP" altLang="en-US" dirty="0"/>
              <a:t>名古屋臨海高速鉄道　イメージキャラクター</a:t>
            </a:r>
            <a:r>
              <a:rPr lang="en-US" altLang="ja-JP" dirty="0"/>
              <a:t>(</a:t>
            </a:r>
            <a:r>
              <a:rPr lang="ja-JP" altLang="en-US" dirty="0" err="1"/>
              <a:t>あおなみ</a:t>
            </a:r>
            <a:r>
              <a:rPr lang="ja-JP" altLang="en-US" dirty="0"/>
              <a:t>線隊</a:t>
            </a:r>
            <a:r>
              <a:rPr lang="en-US" altLang="ja-JP" dirty="0"/>
              <a:t>24)</a:t>
            </a:r>
            <a:r>
              <a:rPr lang="ja-JP" altLang="en-US" dirty="0"/>
              <a:t>　</a:t>
            </a:r>
            <a:r>
              <a:rPr lang="en-US" altLang="ja-JP" dirty="0"/>
              <a:t>(2012</a:t>
            </a:r>
            <a:r>
              <a:rPr lang="ja-JP" altLang="en-US" dirty="0"/>
              <a:t>年～</a:t>
            </a:r>
            <a:r>
              <a:rPr lang="en-US" altLang="ja-JP" dirty="0"/>
              <a:t>2013</a:t>
            </a:r>
            <a:r>
              <a:rPr lang="ja-JP" altLang="en-US" dirty="0"/>
              <a:t>年</a:t>
            </a:r>
            <a:r>
              <a:rPr lang="en-US" altLang="ja-JP" dirty="0"/>
              <a:t>)</a:t>
            </a:r>
          </a:p>
          <a:p>
            <a:pPr marL="0" indent="0">
              <a:buNone/>
            </a:pPr>
            <a:r>
              <a:rPr lang="ja-JP" altLang="en-US" dirty="0"/>
              <a:t>あいち</a:t>
            </a:r>
            <a:r>
              <a:rPr lang="en-US" altLang="ja-JP" dirty="0"/>
              <a:t>JA-SS</a:t>
            </a:r>
            <a:r>
              <a:rPr lang="ja-JP" altLang="en-US" dirty="0"/>
              <a:t>　安全運転・応援サポーター</a:t>
            </a:r>
            <a:r>
              <a:rPr lang="en-US" altLang="ja-JP" dirty="0"/>
              <a:t>(2013</a:t>
            </a:r>
            <a:r>
              <a:rPr lang="ja-JP" altLang="en-US" dirty="0"/>
              <a:t>年</a:t>
            </a:r>
            <a:r>
              <a:rPr lang="en-US" altLang="ja-JP" dirty="0"/>
              <a:t>)</a:t>
            </a:r>
          </a:p>
          <a:p>
            <a:pPr marL="0" indent="0">
              <a:buNone/>
            </a:pPr>
            <a:endParaRPr kumimoji="1"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a:xfrm>
            <a:off x="11483995" y="6041362"/>
            <a:ext cx="683339" cy="365125"/>
          </a:xfrm>
        </p:spPr>
        <p:txBody>
          <a:bodyPr/>
          <a:lstStyle/>
          <a:p>
            <a:fld id="{9D466E45-A278-4229-A487-DDDF577E472D}" type="slidenum">
              <a:rPr lang="ja-JP" altLang="en-US" sz="1600" smtClean="0">
                <a:solidFill>
                  <a:schemeClr val="tx1"/>
                </a:solidFill>
              </a:rPr>
              <a:pPr/>
              <a:t>19</a:t>
            </a:fld>
            <a:endParaRPr lang="ja-JP" altLang="en-US" sz="1600" dirty="0">
              <a:solidFill>
                <a:schemeClr val="tx1"/>
              </a:solidFill>
            </a:endParaRPr>
          </a:p>
        </p:txBody>
      </p:sp>
      <p:pic>
        <p:nvPicPr>
          <p:cNvPr id="5" name="図 4"/>
          <p:cNvPicPr>
            <a:picLocks noChangeAspect="1"/>
          </p:cNvPicPr>
          <p:nvPr/>
        </p:nvPicPr>
        <p:blipFill>
          <a:blip r:embed="rId3"/>
          <a:stretch>
            <a:fillRect/>
          </a:stretch>
        </p:blipFill>
        <p:spPr>
          <a:xfrm>
            <a:off x="595447" y="5420547"/>
            <a:ext cx="9708615" cy="1302226"/>
          </a:xfrm>
          <a:prstGeom prst="rect">
            <a:avLst/>
          </a:prstGeom>
        </p:spPr>
      </p:pic>
      <p:sp>
        <p:nvSpPr>
          <p:cNvPr id="6" name="テキスト ボックス 5"/>
          <p:cNvSpPr txBox="1"/>
          <p:nvPr/>
        </p:nvSpPr>
        <p:spPr>
          <a:xfrm>
            <a:off x="709082" y="5556703"/>
            <a:ext cx="11901452" cy="954107"/>
          </a:xfrm>
          <a:prstGeom prst="rect">
            <a:avLst/>
          </a:prstGeom>
          <a:noFill/>
        </p:spPr>
        <p:txBody>
          <a:bodyPr wrap="square" rtlCol="0">
            <a:spAutoFit/>
          </a:bodyPr>
          <a:lstStyle/>
          <a:p>
            <a:r>
              <a:rPr lang="ja-JP" altLang="en-US" sz="2800" b="1" dirty="0"/>
              <a:t>様々な企業や自治体や、ご当地アイドルを活用して</a:t>
            </a:r>
            <a:r>
              <a:rPr lang="ja-JP" altLang="en-US" sz="2800" b="1" dirty="0" smtClean="0"/>
              <a:t>いるが、</a:t>
            </a:r>
            <a:endParaRPr lang="en-US" altLang="ja-JP" sz="2800" b="1" dirty="0" smtClean="0"/>
          </a:p>
          <a:p>
            <a:r>
              <a:rPr lang="ja-JP" altLang="en-US" sz="2800" b="1" dirty="0">
                <a:solidFill>
                  <a:srgbClr val="FF0000"/>
                </a:solidFill>
              </a:rPr>
              <a:t>本当</a:t>
            </a:r>
            <a:r>
              <a:rPr lang="ja-JP" altLang="en-US" sz="2800" b="1" dirty="0" smtClean="0">
                <a:solidFill>
                  <a:srgbClr val="FF0000"/>
                </a:solidFill>
              </a:rPr>
              <a:t>に貢献しているのか？</a:t>
            </a:r>
            <a:endParaRPr lang="en-US" altLang="ja-JP" sz="2800" b="1" dirty="0">
              <a:solidFill>
                <a:srgbClr val="FF0000"/>
              </a:solidFill>
            </a:endParaRPr>
          </a:p>
        </p:txBody>
      </p:sp>
    </p:spTree>
    <p:extLst>
      <p:ext uri="{BB962C8B-B14F-4D97-AF65-F5344CB8AC3E}">
        <p14:creationId xmlns:p14="http://schemas.microsoft.com/office/powerpoint/2010/main" val="2819629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縦書きテキスト プレースホルダー 2"/>
          <p:cNvSpPr>
            <a:spLocks noGrp="1"/>
          </p:cNvSpPr>
          <p:nvPr>
            <p:ph type="body" orient="vert" idx="1"/>
          </p:nvPr>
        </p:nvSpPr>
        <p:spPr/>
        <p:txBody>
          <a:bodyPr vert="horz">
            <a:normAutofit/>
          </a:bodyPr>
          <a:lstStyle/>
          <a:p>
            <a:r>
              <a:rPr lang="ja-JP" altLang="en-US" sz="3200" dirty="0"/>
              <a:t>本研究テーマ</a:t>
            </a:r>
            <a:r>
              <a:rPr lang="ja-JP" altLang="en-US" sz="3200" dirty="0" smtClean="0"/>
              <a:t>の</a:t>
            </a:r>
            <a:r>
              <a:rPr kumimoji="1" lang="ja-JP" altLang="en-US" sz="3200" dirty="0" smtClean="0"/>
              <a:t>重要性</a:t>
            </a:r>
            <a:endParaRPr kumimoji="1" lang="en-US" altLang="ja-JP" sz="3200" dirty="0" smtClean="0"/>
          </a:p>
          <a:p>
            <a:r>
              <a:rPr lang="ja-JP" altLang="en-US" sz="3200" dirty="0" smtClean="0"/>
              <a:t>先行</a:t>
            </a:r>
            <a:r>
              <a:rPr lang="ja-JP" altLang="en-US" sz="3200" dirty="0"/>
              <a:t>研究</a:t>
            </a:r>
            <a:endParaRPr kumimoji="1" lang="en-US" altLang="ja-JP" sz="3200" dirty="0" smtClean="0"/>
          </a:p>
          <a:p>
            <a:r>
              <a:rPr kumimoji="1" lang="ja-JP" altLang="en-US" sz="3200" dirty="0" smtClean="0"/>
              <a:t>仮説の導出</a:t>
            </a:r>
            <a:endParaRPr lang="en-US" altLang="ja-JP" sz="3200" dirty="0"/>
          </a:p>
          <a:p>
            <a:r>
              <a:rPr kumimoji="1" lang="ja-JP" altLang="en-US" sz="3200" dirty="0" smtClean="0"/>
              <a:t>参考文献</a:t>
            </a:r>
            <a:endParaRPr kumimoji="1" lang="en-US" altLang="ja-JP" sz="3200" dirty="0" smtClean="0"/>
          </a:p>
          <a:p>
            <a:endParaRPr kumimoji="1" lang="ja-JP" altLang="en-US" dirty="0"/>
          </a:p>
        </p:txBody>
      </p:sp>
      <p:sp>
        <p:nvSpPr>
          <p:cNvPr id="4" name="スライド番号プレースホルダー 3"/>
          <p:cNvSpPr>
            <a:spLocks noGrp="1"/>
          </p:cNvSpPr>
          <p:nvPr>
            <p:ph type="sldNum" sz="quarter" idx="12"/>
          </p:nvPr>
        </p:nvSpPr>
        <p:spPr>
          <a:xfrm>
            <a:off x="11483996" y="6041362"/>
            <a:ext cx="683339" cy="365125"/>
          </a:xfrm>
        </p:spPr>
        <p:txBody>
          <a:bodyPr/>
          <a:lstStyle/>
          <a:p>
            <a:fld id="{9D466E45-A278-4229-A487-DDDF577E472D}" type="slidenum">
              <a:rPr kumimoji="1" lang="ja-JP" altLang="en-US" sz="1600" smtClean="0">
                <a:solidFill>
                  <a:schemeClr val="tx1"/>
                </a:solidFill>
              </a:rPr>
              <a:t>2</a:t>
            </a:fld>
            <a:endParaRPr kumimoji="1" lang="ja-JP" altLang="en-US" sz="1600" dirty="0">
              <a:solidFill>
                <a:schemeClr val="tx1"/>
              </a:solidFill>
            </a:endParaRPr>
          </a:p>
        </p:txBody>
      </p:sp>
    </p:spTree>
    <p:extLst>
      <p:ext uri="{BB962C8B-B14F-4D97-AF65-F5344CB8AC3E}">
        <p14:creationId xmlns:p14="http://schemas.microsoft.com/office/powerpoint/2010/main" val="3211268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横巻き 4"/>
          <p:cNvSpPr/>
          <p:nvPr/>
        </p:nvSpPr>
        <p:spPr>
          <a:xfrm>
            <a:off x="1388534" y="2059093"/>
            <a:ext cx="6732693" cy="2791014"/>
          </a:xfrm>
          <a:prstGeom prst="horizontalScroll">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p:cNvSpPr>
            <a:spLocks noGrp="1"/>
          </p:cNvSpPr>
          <p:nvPr>
            <p:ph type="title"/>
          </p:nvPr>
        </p:nvSpPr>
        <p:spPr/>
        <p:txBody>
          <a:bodyPr/>
          <a:lstStyle/>
          <a:p>
            <a:r>
              <a:rPr kumimoji="1" lang="ja-JP" altLang="en-US" dirty="0" smtClean="0"/>
              <a:t>問題意識１</a:t>
            </a:r>
            <a:endParaRPr kumimoji="1" lang="ja-JP" altLang="en-US" dirty="0"/>
          </a:p>
        </p:txBody>
      </p:sp>
      <p:sp>
        <p:nvSpPr>
          <p:cNvPr id="3" name="スライド番号プレースホルダー 2"/>
          <p:cNvSpPr>
            <a:spLocks noGrp="1"/>
          </p:cNvSpPr>
          <p:nvPr>
            <p:ph type="sldNum" sz="quarter" idx="12"/>
          </p:nvPr>
        </p:nvSpPr>
        <p:spPr>
          <a:xfrm>
            <a:off x="11483995" y="6041362"/>
            <a:ext cx="683339" cy="365125"/>
          </a:xfrm>
        </p:spPr>
        <p:txBody>
          <a:bodyPr/>
          <a:lstStyle/>
          <a:p>
            <a:fld id="{9D466E45-A278-4229-A487-DDDF577E472D}" type="slidenum">
              <a:rPr kumimoji="1" lang="ja-JP" altLang="en-US" sz="1600" smtClean="0">
                <a:solidFill>
                  <a:schemeClr val="tx1"/>
                </a:solidFill>
              </a:rPr>
              <a:t>20</a:t>
            </a:fld>
            <a:endParaRPr kumimoji="1" lang="ja-JP" altLang="en-US" sz="1600" dirty="0">
              <a:solidFill>
                <a:schemeClr val="tx1"/>
              </a:solidFill>
            </a:endParaRPr>
          </a:p>
        </p:txBody>
      </p:sp>
      <p:sp>
        <p:nvSpPr>
          <p:cNvPr id="4" name="テキスト ボックス 3"/>
          <p:cNvSpPr txBox="1"/>
          <p:nvPr/>
        </p:nvSpPr>
        <p:spPr>
          <a:xfrm>
            <a:off x="1909317" y="2983796"/>
            <a:ext cx="5920657" cy="1077218"/>
          </a:xfrm>
          <a:prstGeom prst="rect">
            <a:avLst/>
          </a:prstGeom>
          <a:noFill/>
        </p:spPr>
        <p:txBody>
          <a:bodyPr wrap="square" rtlCol="0">
            <a:spAutoFit/>
          </a:bodyPr>
          <a:lstStyle/>
          <a:p>
            <a:r>
              <a:rPr lang="ja-JP" altLang="en-US" sz="3200" b="1" dirty="0" smtClean="0"/>
              <a:t>ご</a:t>
            </a:r>
            <a:r>
              <a:rPr lang="ja-JP" altLang="en-US" sz="3200" b="1" dirty="0"/>
              <a:t>当地</a:t>
            </a:r>
            <a:r>
              <a:rPr lang="ja-JP" altLang="en-US" sz="3200" b="1" dirty="0" smtClean="0"/>
              <a:t>アイドルは地域の活性化に貢献するのか？</a:t>
            </a:r>
            <a:endParaRPr kumimoji="1" lang="ja-JP" altLang="en-US" sz="3200" b="1" dirty="0"/>
          </a:p>
        </p:txBody>
      </p:sp>
    </p:spTree>
    <p:extLst>
      <p:ext uri="{BB962C8B-B14F-4D97-AF65-F5344CB8AC3E}">
        <p14:creationId xmlns:p14="http://schemas.microsoft.com/office/powerpoint/2010/main" val="34334714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8382" y="609936"/>
            <a:ext cx="8946264" cy="1320800"/>
          </a:xfrm>
        </p:spPr>
        <p:txBody>
          <a:bodyPr/>
          <a:lstStyle/>
          <a:p>
            <a:r>
              <a:rPr kumimoji="1" lang="ja-JP" altLang="en-US" dirty="0" smtClean="0"/>
              <a:t>地域のイメージアップにおける従来の方法</a:t>
            </a:r>
            <a:endParaRPr kumimoji="1" lang="ja-JP" altLang="en-US" dirty="0"/>
          </a:p>
        </p:txBody>
      </p:sp>
      <p:sp>
        <p:nvSpPr>
          <p:cNvPr id="3" name="スライド番号プレースホルダー 2"/>
          <p:cNvSpPr>
            <a:spLocks noGrp="1"/>
          </p:cNvSpPr>
          <p:nvPr>
            <p:ph type="sldNum" sz="quarter" idx="12"/>
          </p:nvPr>
        </p:nvSpPr>
        <p:spPr>
          <a:xfrm>
            <a:off x="11483993" y="6041362"/>
            <a:ext cx="683339" cy="365125"/>
          </a:xfrm>
        </p:spPr>
        <p:txBody>
          <a:bodyPr/>
          <a:lstStyle/>
          <a:p>
            <a:fld id="{9D466E45-A278-4229-A487-DDDF577E472D}" type="slidenum">
              <a:rPr lang="ja-JP" altLang="en-US" sz="1600" smtClean="0">
                <a:solidFill>
                  <a:schemeClr val="tx1"/>
                </a:solidFill>
              </a:rPr>
              <a:pPr/>
              <a:t>21</a:t>
            </a:fld>
            <a:endParaRPr lang="ja-JP" altLang="en-US" sz="1600" dirty="0">
              <a:solidFill>
                <a:schemeClr val="tx1"/>
              </a:solidFill>
            </a:endParaRPr>
          </a:p>
        </p:txBody>
      </p:sp>
      <p:grpSp>
        <p:nvGrpSpPr>
          <p:cNvPr id="10" name="グループ化 9"/>
          <p:cNvGrpSpPr/>
          <p:nvPr/>
        </p:nvGrpSpPr>
        <p:grpSpPr>
          <a:xfrm>
            <a:off x="259442" y="1644032"/>
            <a:ext cx="10572126" cy="1679751"/>
            <a:chOff x="259442" y="1586805"/>
            <a:chExt cx="10572126" cy="1679751"/>
          </a:xfrm>
        </p:grpSpPr>
        <p:sp>
          <p:nvSpPr>
            <p:cNvPr id="5" name="テキスト ボックス 4"/>
            <p:cNvSpPr txBox="1"/>
            <p:nvPr/>
          </p:nvSpPr>
          <p:spPr>
            <a:xfrm>
              <a:off x="259443" y="2066227"/>
              <a:ext cx="10572125" cy="1200329"/>
            </a:xfrm>
            <a:prstGeom prst="rect">
              <a:avLst/>
            </a:prstGeom>
            <a:noFill/>
          </p:spPr>
          <p:txBody>
            <a:bodyPr wrap="none" rtlCol="0">
              <a:spAutoFit/>
            </a:bodyPr>
            <a:lstStyle/>
            <a:p>
              <a:r>
                <a:rPr lang="ja-JP" altLang="en-US" dirty="0" smtClean="0">
                  <a:solidFill>
                    <a:prstClr val="black"/>
                  </a:solidFill>
                </a:rPr>
                <a:t>名産品のブランド化を図り、それらが持つ良いイメージを地域のイメージアップに結びつける。</a:t>
              </a:r>
              <a:endParaRPr lang="en-US" altLang="ja-JP" dirty="0" smtClean="0">
                <a:solidFill>
                  <a:prstClr val="black"/>
                </a:solidFill>
              </a:endParaRPr>
            </a:p>
            <a:p>
              <a:endParaRPr lang="en-US" altLang="ja-JP" dirty="0" smtClean="0">
                <a:solidFill>
                  <a:prstClr val="black"/>
                </a:solidFill>
              </a:endParaRPr>
            </a:p>
            <a:p>
              <a:r>
                <a:rPr lang="ja-JP" altLang="en-US" dirty="0" smtClean="0">
                  <a:solidFill>
                    <a:prstClr val="black"/>
                  </a:solidFill>
                </a:rPr>
                <a:t>これにより、その地域のイメージアップが更なる名産品などのイメージアップの好循環につながる。</a:t>
              </a:r>
              <a:endParaRPr lang="en-US" altLang="ja-JP" dirty="0" smtClean="0">
                <a:solidFill>
                  <a:prstClr val="black"/>
                </a:solidFill>
              </a:endParaRPr>
            </a:p>
            <a:p>
              <a:r>
                <a:rPr lang="ja-JP" altLang="en-US" dirty="0" smtClean="0">
                  <a:solidFill>
                    <a:prstClr val="black"/>
                  </a:solidFill>
                </a:rPr>
                <a:t>（「山形県ブランド戦略について」より）</a:t>
              </a:r>
              <a:r>
                <a:rPr lang="en-US" altLang="ja-JP" dirty="0">
                  <a:solidFill>
                    <a:prstClr val="black"/>
                  </a:solidFill>
                </a:rPr>
                <a:t>http://y-brand.jp/about/index.html</a:t>
              </a:r>
              <a:endParaRPr lang="ja-JP" altLang="en-US" dirty="0">
                <a:solidFill>
                  <a:prstClr val="black"/>
                </a:solidFill>
              </a:endParaRPr>
            </a:p>
          </p:txBody>
        </p:sp>
        <p:sp>
          <p:nvSpPr>
            <p:cNvPr id="8" name="テキスト ボックス 7"/>
            <p:cNvSpPr txBox="1"/>
            <p:nvPr/>
          </p:nvSpPr>
          <p:spPr>
            <a:xfrm>
              <a:off x="259442" y="1586805"/>
              <a:ext cx="2577543" cy="369332"/>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u="sng" dirty="0" smtClean="0"/>
                <a:t>名産品</a:t>
              </a:r>
              <a:r>
                <a:rPr kumimoji="1" lang="ja-JP" altLang="en-US" dirty="0" smtClean="0"/>
                <a:t>を使った方法</a:t>
              </a:r>
              <a:endParaRPr kumimoji="1" lang="ja-JP" altLang="en-US" dirty="0"/>
            </a:p>
          </p:txBody>
        </p:sp>
      </p:grpSp>
      <p:grpSp>
        <p:nvGrpSpPr>
          <p:cNvPr id="11" name="グループ化 10"/>
          <p:cNvGrpSpPr/>
          <p:nvPr/>
        </p:nvGrpSpPr>
        <p:grpSpPr>
          <a:xfrm>
            <a:off x="259442" y="3999904"/>
            <a:ext cx="10174581" cy="1679752"/>
            <a:chOff x="259442" y="3579325"/>
            <a:chExt cx="10174581" cy="1679752"/>
          </a:xfrm>
        </p:grpSpPr>
        <p:sp>
          <p:nvSpPr>
            <p:cNvPr id="6" name="テキスト ボックス 5"/>
            <p:cNvSpPr txBox="1"/>
            <p:nvPr/>
          </p:nvSpPr>
          <p:spPr>
            <a:xfrm>
              <a:off x="259443" y="4058748"/>
              <a:ext cx="10174580" cy="1200329"/>
            </a:xfrm>
            <a:prstGeom prst="rect">
              <a:avLst/>
            </a:prstGeom>
            <a:noFill/>
          </p:spPr>
          <p:txBody>
            <a:bodyPr wrap="none" rtlCol="0">
              <a:spAutoFit/>
            </a:bodyPr>
            <a:lstStyle/>
            <a:p>
              <a:r>
                <a:rPr lang="ja-JP" altLang="en-US" dirty="0" smtClean="0">
                  <a:solidFill>
                    <a:prstClr val="black"/>
                  </a:solidFill>
                </a:rPr>
                <a:t>例</a:t>
              </a:r>
              <a:r>
                <a:rPr lang="ja-JP" altLang="en-US" dirty="0"/>
                <a:t>として島根の「つわみん」</a:t>
              </a:r>
              <a:r>
                <a:rPr lang="en-US" altLang="ja-JP" dirty="0"/>
                <a:t>1160</a:t>
              </a:r>
              <a:r>
                <a:rPr lang="ja-JP" altLang="en-US" dirty="0"/>
                <a:t>位や徳島の「トクシィ」</a:t>
              </a:r>
              <a:r>
                <a:rPr lang="en-US" altLang="ja-JP" dirty="0"/>
                <a:t>379</a:t>
              </a:r>
              <a:r>
                <a:rPr lang="ja-JP" altLang="en-US" dirty="0"/>
                <a:t>位、北海道「あつまるくん」</a:t>
              </a:r>
              <a:r>
                <a:rPr lang="en-US" altLang="ja-JP" dirty="0"/>
                <a:t>415</a:t>
              </a:r>
              <a:r>
                <a:rPr lang="ja-JP" altLang="en-US" dirty="0" smtClean="0"/>
                <a:t>位</a:t>
              </a:r>
              <a:endParaRPr lang="en-US" altLang="ja-JP" dirty="0" smtClean="0"/>
            </a:p>
            <a:p>
              <a:endParaRPr lang="en-US" altLang="ja-JP" dirty="0" smtClean="0"/>
            </a:p>
            <a:p>
              <a:r>
                <a:rPr lang="ja-JP" altLang="en-US" dirty="0" err="1" smtClean="0"/>
                <a:t>ゆる</a:t>
              </a:r>
              <a:r>
                <a:rPr lang="ja-JP" altLang="en-US" dirty="0" smtClean="0"/>
                <a:t>キャラグランプリで順位の通りあまり認知度を持っておらずイメージアップの方法としては</a:t>
              </a:r>
              <a:endParaRPr lang="en-US" altLang="ja-JP" dirty="0"/>
            </a:p>
            <a:p>
              <a:r>
                <a:rPr lang="ja-JP" altLang="en-US" dirty="0" smtClean="0"/>
                <a:t>イマイチだということが伺える。</a:t>
              </a:r>
              <a:endParaRPr lang="en-US" altLang="ja-JP" dirty="0" smtClean="0"/>
            </a:p>
          </p:txBody>
        </p:sp>
        <p:sp>
          <p:nvSpPr>
            <p:cNvPr id="9" name="テキスト ボックス 8"/>
            <p:cNvSpPr txBox="1"/>
            <p:nvPr/>
          </p:nvSpPr>
          <p:spPr>
            <a:xfrm>
              <a:off x="259442" y="3579325"/>
              <a:ext cx="3140250" cy="369332"/>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u="sng" dirty="0" err="1" smtClean="0"/>
                <a:t>ゆる</a:t>
              </a:r>
              <a:r>
                <a:rPr kumimoji="1" lang="ja-JP" altLang="en-US" u="sng" dirty="0" smtClean="0"/>
                <a:t>キャラ</a:t>
              </a:r>
              <a:r>
                <a:rPr kumimoji="1" lang="ja-JP" altLang="en-US" dirty="0" smtClean="0"/>
                <a:t>を使った方法</a:t>
              </a:r>
              <a:endParaRPr kumimoji="1" lang="ja-JP" altLang="en-US" dirty="0"/>
            </a:p>
          </p:txBody>
        </p:sp>
      </p:grpSp>
      <p:pic>
        <p:nvPicPr>
          <p:cNvPr id="7" name="図 6"/>
          <p:cNvPicPr>
            <a:picLocks noChangeAspect="1"/>
          </p:cNvPicPr>
          <p:nvPr/>
        </p:nvPicPr>
        <p:blipFill>
          <a:blip r:embed="rId3"/>
          <a:stretch>
            <a:fillRect/>
          </a:stretch>
        </p:blipFill>
        <p:spPr>
          <a:xfrm>
            <a:off x="1299465" y="5720600"/>
            <a:ext cx="8284237" cy="1122115"/>
          </a:xfrm>
          <a:prstGeom prst="rect">
            <a:avLst/>
          </a:prstGeom>
        </p:spPr>
      </p:pic>
      <p:sp>
        <p:nvSpPr>
          <p:cNvPr id="4" name="テキスト ボックス 3"/>
          <p:cNvSpPr txBox="1"/>
          <p:nvPr/>
        </p:nvSpPr>
        <p:spPr>
          <a:xfrm>
            <a:off x="1548213" y="5812446"/>
            <a:ext cx="7915702" cy="954107"/>
          </a:xfrm>
          <a:prstGeom prst="rect">
            <a:avLst/>
          </a:prstGeom>
          <a:noFill/>
        </p:spPr>
        <p:txBody>
          <a:bodyPr wrap="square" rtlCol="0">
            <a:spAutoFit/>
          </a:bodyPr>
          <a:lstStyle/>
          <a:p>
            <a:r>
              <a:rPr kumimoji="1" lang="ja-JP" altLang="en-US" sz="2800" b="1" dirty="0" smtClean="0"/>
              <a:t>従来は名産品や</a:t>
            </a:r>
            <a:r>
              <a:rPr kumimoji="1" lang="ja-JP" altLang="en-US" sz="2800" b="1" dirty="0" err="1" smtClean="0"/>
              <a:t>ゆる</a:t>
            </a:r>
            <a:r>
              <a:rPr kumimoji="1" lang="ja-JP" altLang="en-US" sz="2800" b="1" dirty="0" smtClean="0"/>
              <a:t>キャラを起用するのが主流であった。</a:t>
            </a:r>
            <a:endParaRPr kumimoji="1" lang="ja-JP" altLang="en-US" sz="2800" b="1" dirty="0"/>
          </a:p>
        </p:txBody>
      </p:sp>
    </p:spTree>
    <p:extLst>
      <p:ext uri="{BB962C8B-B14F-4D97-AF65-F5344CB8AC3E}">
        <p14:creationId xmlns:p14="http://schemas.microsoft.com/office/powerpoint/2010/main" val="37867955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4579" y="377325"/>
            <a:ext cx="8794912" cy="1320800"/>
          </a:xfrm>
        </p:spPr>
        <p:txBody>
          <a:bodyPr/>
          <a:lstStyle/>
          <a:p>
            <a:r>
              <a:rPr kumimoji="1" lang="ja-JP" altLang="en-US" dirty="0" smtClean="0"/>
              <a:t>地域のイメージアップにおける</a:t>
            </a:r>
            <a:r>
              <a:rPr kumimoji="1" lang="en-US" altLang="ja-JP" dirty="0" smtClean="0"/>
              <a:t/>
            </a:r>
            <a:br>
              <a:rPr kumimoji="1" lang="en-US" altLang="ja-JP" dirty="0" smtClean="0"/>
            </a:br>
            <a:r>
              <a:rPr kumimoji="1" lang="ja-JP" altLang="en-US" dirty="0" smtClean="0"/>
              <a:t>ご当地アイドルの可能性</a:t>
            </a:r>
            <a:endParaRPr kumimoji="1" lang="ja-JP" altLang="en-US" dirty="0"/>
          </a:p>
        </p:txBody>
      </p:sp>
      <p:sp>
        <p:nvSpPr>
          <p:cNvPr id="3" name="スライド番号プレースホルダー 2"/>
          <p:cNvSpPr>
            <a:spLocks noGrp="1"/>
          </p:cNvSpPr>
          <p:nvPr>
            <p:ph type="sldNum" sz="quarter" idx="12"/>
          </p:nvPr>
        </p:nvSpPr>
        <p:spPr>
          <a:xfrm>
            <a:off x="11483998" y="6041362"/>
            <a:ext cx="683339" cy="365125"/>
          </a:xfrm>
        </p:spPr>
        <p:txBody>
          <a:bodyPr/>
          <a:lstStyle/>
          <a:p>
            <a:fld id="{9D466E45-A278-4229-A487-DDDF577E472D}" type="slidenum">
              <a:rPr kumimoji="1" lang="ja-JP" altLang="en-US" sz="1600" smtClean="0">
                <a:solidFill>
                  <a:schemeClr val="tx1"/>
                </a:solidFill>
              </a:rPr>
              <a:t>22</a:t>
            </a:fld>
            <a:endParaRPr kumimoji="1" lang="ja-JP" altLang="en-US" sz="1600" dirty="0">
              <a:solidFill>
                <a:schemeClr val="tx1"/>
              </a:solidFill>
            </a:endParaRPr>
          </a:p>
        </p:txBody>
      </p:sp>
      <p:grpSp>
        <p:nvGrpSpPr>
          <p:cNvPr id="6" name="グループ化 5"/>
          <p:cNvGrpSpPr/>
          <p:nvPr/>
        </p:nvGrpSpPr>
        <p:grpSpPr>
          <a:xfrm>
            <a:off x="677334" y="1766278"/>
            <a:ext cx="8596668" cy="1846660"/>
            <a:chOff x="677334" y="1930400"/>
            <a:chExt cx="8596668" cy="1846660"/>
          </a:xfrm>
        </p:grpSpPr>
        <p:sp>
          <p:nvSpPr>
            <p:cNvPr id="4" name="テキスト ボックス 3"/>
            <p:cNvSpPr txBox="1"/>
            <p:nvPr/>
          </p:nvSpPr>
          <p:spPr>
            <a:xfrm>
              <a:off x="677334" y="1930400"/>
              <a:ext cx="8596668" cy="923330"/>
            </a:xfrm>
            <a:prstGeom prst="rect">
              <a:avLst/>
            </a:prstGeom>
            <a:noFill/>
          </p:spPr>
          <p:txBody>
            <a:bodyPr wrap="square" rtlCol="0">
              <a:spAutoFit/>
            </a:bodyPr>
            <a:lstStyle/>
            <a:p>
              <a:pPr marL="285750" indent="-285750">
                <a:buFont typeface="Arial" panose="020B0604020202020204" pitchFamily="34" charset="0"/>
                <a:buChar char="•"/>
              </a:pPr>
              <a:r>
                <a:rPr lang="ja-JP" altLang="en-US" u="sng" dirty="0" smtClean="0"/>
                <a:t>山梨県 イメージアップキャンペーン</a:t>
              </a:r>
              <a:r>
                <a:rPr lang="ja-JP" altLang="en-US" dirty="0" smtClean="0"/>
                <a:t>（山梨県観光部 主催）</a:t>
              </a:r>
              <a:endParaRPr lang="en-US" altLang="ja-JP" dirty="0" smtClean="0"/>
            </a:p>
            <a:p>
              <a:r>
                <a:rPr lang="ja-JP" altLang="en-US" dirty="0"/>
                <a:t>山梨名産のワイン・フルーツ・ジュエリーを用い県全体のイメージアップを</a:t>
              </a:r>
              <a:r>
                <a:rPr lang="ja-JP" altLang="en-US" dirty="0" smtClean="0"/>
                <a:t>図る。</a:t>
              </a:r>
              <a:endParaRPr lang="en-US" altLang="ja-JP" dirty="0"/>
            </a:p>
            <a:p>
              <a:endParaRPr kumimoji="1" lang="ja-JP" altLang="en-US" dirty="0"/>
            </a:p>
          </p:txBody>
        </p:sp>
        <p:sp>
          <p:nvSpPr>
            <p:cNvPr id="5" name="テキスト ボックス 4"/>
            <p:cNvSpPr txBox="1"/>
            <p:nvPr/>
          </p:nvSpPr>
          <p:spPr>
            <a:xfrm>
              <a:off x="677334" y="2853730"/>
              <a:ext cx="8465110" cy="923330"/>
            </a:xfrm>
            <a:prstGeom prst="rect">
              <a:avLst/>
            </a:prstGeom>
            <a:noFill/>
          </p:spPr>
          <p:txBody>
            <a:bodyPr wrap="square" rtlCol="0">
              <a:spAutoFit/>
            </a:bodyPr>
            <a:lstStyle/>
            <a:p>
              <a:r>
                <a:rPr kumimoji="1" lang="ja-JP" altLang="en-US" dirty="0" smtClean="0"/>
                <a:t>このキャンペーンは県自治体が審査した企業を用いて</a:t>
              </a:r>
              <a:r>
                <a:rPr kumimoji="1" lang="en-US" altLang="ja-JP" dirty="0" smtClean="0"/>
                <a:t>PR</a:t>
              </a:r>
              <a:r>
                <a:rPr kumimoji="1" lang="ja-JP" altLang="en-US" dirty="0" smtClean="0"/>
                <a:t>していく。</a:t>
              </a:r>
              <a:endParaRPr kumimoji="1" lang="en-US" altLang="ja-JP" dirty="0" smtClean="0"/>
            </a:p>
            <a:p>
              <a:r>
                <a:rPr kumimoji="1" lang="ja-JP" altLang="en-US" dirty="0" smtClean="0">
                  <a:solidFill>
                    <a:srgbClr val="FF0000"/>
                  </a:solidFill>
                </a:rPr>
                <a:t>企業ではなくご当地アイドル</a:t>
              </a:r>
              <a:r>
                <a:rPr kumimoji="1" lang="ja-JP" altLang="en-US" dirty="0" smtClean="0"/>
                <a:t>を用いて</a:t>
              </a:r>
              <a:r>
                <a:rPr kumimoji="1" lang="en-US" altLang="ja-JP" dirty="0" smtClean="0"/>
                <a:t>PR</a:t>
              </a:r>
              <a:r>
                <a:rPr kumimoji="1" lang="ja-JP" altLang="en-US" dirty="0" smtClean="0"/>
                <a:t>することで幅広い年齢層に地元愛をもってもらい興味を持たせることができるのではないか？</a:t>
              </a:r>
              <a:endParaRPr lang="en-US" altLang="ja-JP" dirty="0" smtClean="0"/>
            </a:p>
          </p:txBody>
        </p:sp>
      </p:grpSp>
      <p:grpSp>
        <p:nvGrpSpPr>
          <p:cNvPr id="8" name="グループ化 7"/>
          <p:cNvGrpSpPr/>
          <p:nvPr/>
        </p:nvGrpSpPr>
        <p:grpSpPr>
          <a:xfrm>
            <a:off x="677333" y="3925089"/>
            <a:ext cx="9104562" cy="2459259"/>
            <a:chOff x="677334" y="4124380"/>
            <a:chExt cx="8465110" cy="2459259"/>
          </a:xfrm>
        </p:grpSpPr>
        <p:sp>
          <p:nvSpPr>
            <p:cNvPr id="10" name="テキスト ボックス 9"/>
            <p:cNvSpPr txBox="1"/>
            <p:nvPr/>
          </p:nvSpPr>
          <p:spPr>
            <a:xfrm>
              <a:off x="677334" y="4124380"/>
              <a:ext cx="8465110" cy="646331"/>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u="sng" dirty="0" smtClean="0"/>
                <a:t>滋賀県琵琶湖イメージアップ戦略</a:t>
              </a:r>
              <a:r>
                <a:rPr kumimoji="1" lang="ja-JP" altLang="en-US" dirty="0" smtClean="0"/>
                <a:t>（滋賀・琵琶湖ブランド推進協議会 主催）</a:t>
              </a:r>
              <a:endParaRPr kumimoji="1" lang="en-US" altLang="ja-JP" dirty="0" smtClean="0"/>
            </a:p>
            <a:p>
              <a:r>
                <a:rPr lang="ja-JP" altLang="en-US" dirty="0"/>
                <a:t>琵琶</a:t>
              </a:r>
              <a:r>
                <a:rPr lang="ja-JP" altLang="en-US" dirty="0" smtClean="0"/>
                <a:t>湖のイメージ・商品・発信力の向上を目的とした取り組み。</a:t>
              </a:r>
              <a:endParaRPr kumimoji="1" lang="ja-JP" altLang="en-US" dirty="0"/>
            </a:p>
          </p:txBody>
        </p:sp>
        <p:sp>
          <p:nvSpPr>
            <p:cNvPr id="12" name="テキスト ボックス 11"/>
            <p:cNvSpPr txBox="1"/>
            <p:nvPr/>
          </p:nvSpPr>
          <p:spPr>
            <a:xfrm>
              <a:off x="677334" y="5106311"/>
              <a:ext cx="8079111" cy="1477328"/>
            </a:xfrm>
            <a:prstGeom prst="rect">
              <a:avLst/>
            </a:prstGeom>
            <a:noFill/>
          </p:spPr>
          <p:txBody>
            <a:bodyPr wrap="square" rtlCol="0">
              <a:spAutoFit/>
            </a:bodyPr>
            <a:lstStyle/>
            <a:p>
              <a:r>
                <a:rPr kumimoji="1" lang="ja-JP" altLang="en-US" dirty="0" smtClean="0"/>
                <a:t>滋賀・琵琶湖ブランドサポーターをご当地アイドルに引き受けてもらい、イメージアップを図る。</a:t>
              </a:r>
              <a:endParaRPr kumimoji="1" lang="en-US" altLang="ja-JP" dirty="0" smtClean="0"/>
            </a:p>
            <a:p>
              <a:r>
                <a:rPr lang="ja-JP" altLang="en-US" dirty="0" smtClean="0"/>
                <a:t>おうみの名工・おうみの若者マイスター技能振興事業で表彰や認定にご当地アイドルを起用することで興味を持たせることができるのはないか？</a:t>
              </a:r>
              <a:endParaRPr kumimoji="1" lang="en-US" altLang="ja-JP" dirty="0" smtClean="0"/>
            </a:p>
            <a:p>
              <a:endParaRPr kumimoji="1" lang="ja-JP" altLang="en-US" dirty="0"/>
            </a:p>
          </p:txBody>
        </p:sp>
      </p:grpSp>
      <p:sp>
        <p:nvSpPr>
          <p:cNvPr id="9" name="角丸四角形 8"/>
          <p:cNvSpPr/>
          <p:nvPr/>
        </p:nvSpPr>
        <p:spPr>
          <a:xfrm>
            <a:off x="481695" y="1660771"/>
            <a:ext cx="8792307" cy="194603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481695" y="3819103"/>
            <a:ext cx="8885044" cy="224135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02148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2198" y="398586"/>
            <a:ext cx="8596668" cy="1320800"/>
          </a:xfrm>
        </p:spPr>
        <p:txBody>
          <a:bodyPr/>
          <a:lstStyle/>
          <a:p>
            <a:r>
              <a:rPr kumimoji="1" lang="ja-JP" altLang="en-US" dirty="0" err="1" smtClean="0"/>
              <a:t>ゆる</a:t>
            </a:r>
            <a:r>
              <a:rPr kumimoji="1" lang="ja-JP" altLang="en-US" dirty="0" smtClean="0"/>
              <a:t>キャラとご当地アイドルの比較</a:t>
            </a:r>
            <a:endParaRPr kumimoji="1" lang="ja-JP" altLang="en-US" dirty="0"/>
          </a:p>
        </p:txBody>
      </p:sp>
      <p:sp>
        <p:nvSpPr>
          <p:cNvPr id="3" name="スライド番号プレースホルダー 2"/>
          <p:cNvSpPr>
            <a:spLocks noGrp="1"/>
          </p:cNvSpPr>
          <p:nvPr>
            <p:ph type="sldNum" sz="quarter" idx="12"/>
          </p:nvPr>
        </p:nvSpPr>
        <p:spPr>
          <a:xfrm>
            <a:off x="11497641" y="6041362"/>
            <a:ext cx="683339" cy="365125"/>
          </a:xfrm>
        </p:spPr>
        <p:txBody>
          <a:bodyPr/>
          <a:lstStyle/>
          <a:p>
            <a:fld id="{9D466E45-A278-4229-A487-DDDF577E472D}" type="slidenum">
              <a:rPr kumimoji="1" lang="ja-JP" altLang="en-US" sz="1600" smtClean="0">
                <a:solidFill>
                  <a:schemeClr val="tx1"/>
                </a:solidFill>
              </a:rPr>
              <a:t>23</a:t>
            </a:fld>
            <a:endParaRPr kumimoji="1" lang="ja-JP" altLang="en-US" sz="1600" dirty="0">
              <a:solidFill>
                <a:schemeClr val="tx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97523544"/>
              </p:ext>
            </p:extLst>
          </p:nvPr>
        </p:nvGraphicFramePr>
        <p:xfrm>
          <a:off x="820615" y="1174488"/>
          <a:ext cx="8255146" cy="4330020"/>
        </p:xfrm>
        <a:graphic>
          <a:graphicData uri="http://schemas.openxmlformats.org/drawingml/2006/table">
            <a:tbl>
              <a:tblPr firstRow="1" firstCol="1" bandRow="1"/>
              <a:tblGrid>
                <a:gridCol w="3133340"/>
                <a:gridCol w="2560903"/>
                <a:gridCol w="2560903"/>
              </a:tblGrid>
              <a:tr h="1269110">
                <a:tc>
                  <a:txBody>
                    <a:bodyPr/>
                    <a:lstStyle/>
                    <a:p>
                      <a:pPr indent="153035" algn="just">
                        <a:lnSpc>
                          <a:spcPct val="200000"/>
                        </a:lnSpc>
                        <a:spcAft>
                          <a:spcPts val="0"/>
                        </a:spcAft>
                      </a:pPr>
                      <a:r>
                        <a:rPr lang="zh-CN"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kern="100" dirty="0" smtClean="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　　　　</a:t>
                      </a:r>
                      <a:r>
                        <a:rPr lang="zh-CN" sz="2400" b="1" kern="100" dirty="0" smtClean="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対象</a:t>
                      </a:r>
                      <a:endParaRPr lang="ja-JP" sz="240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indent="306070" algn="just">
                        <a:lnSpc>
                          <a:spcPct val="200000"/>
                        </a:lnSpc>
                        <a:spcAft>
                          <a:spcPts val="0"/>
                        </a:spcAft>
                      </a:pPr>
                      <a:r>
                        <a:rPr lang="zh-CN" sz="2400" b="1" kern="100" dirty="0" smtClean="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内容</a:t>
                      </a:r>
                      <a:endParaRPr lang="ja-JP" sz="24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800" b="1" kern="100" dirty="0" err="1">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ゆる</a:t>
                      </a:r>
                      <a:r>
                        <a:rPr lang="ja-JP" sz="18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キャラ</a:t>
                      </a:r>
                      <a:endParaRPr lang="ja-JP" sz="18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altLang="en-US" sz="1800" b="1" kern="100" dirty="0" smtClean="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ご当地</a:t>
                      </a:r>
                      <a:r>
                        <a:rPr lang="ja-JP" sz="1800" b="1" kern="100" dirty="0" smtClean="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アイドル</a:t>
                      </a:r>
                      <a:endParaRPr lang="ja-JP" sz="18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7830">
                <a:tc>
                  <a:txBody>
                    <a:bodyPr/>
                    <a:lstStyle/>
                    <a:p>
                      <a:pPr algn="just">
                        <a:spcAft>
                          <a:spcPts val="0"/>
                        </a:spcAft>
                      </a:pPr>
                      <a:r>
                        <a:rPr lang="ja-JP" sz="11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郷土愛に満ちた溢れたメッセージ性があること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477830">
                <a:tc>
                  <a:txBody>
                    <a:bodyPr/>
                    <a:lstStyle/>
                    <a:p>
                      <a:pPr algn="just">
                        <a:spcAft>
                          <a:spcPts val="0"/>
                        </a:spcAft>
                      </a:pPr>
                      <a:r>
                        <a:rPr lang="ja-JP" sz="11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立ち居振る舞いが不安定かつユニークであること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477830">
                <a:tc>
                  <a:txBody>
                    <a:bodyPr/>
                    <a:lstStyle/>
                    <a:p>
                      <a:pPr algn="just">
                        <a:spcAft>
                          <a:spcPts val="0"/>
                        </a:spcAft>
                      </a:pPr>
                      <a:r>
                        <a:rPr lang="ja-JP" sz="11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愛すべき、ゆるさ、を持ち合わせていること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lnSpc>
                          <a:spcPct val="200000"/>
                        </a:lnSpc>
                        <a:spcAft>
                          <a:spcPts val="0"/>
                        </a:spcAft>
                      </a:pPr>
                      <a:r>
                        <a:rPr lang="ja-JP" sz="1200" b="1" kern="100" dirty="0">
                          <a:solidFill>
                            <a:srgbClr val="333333"/>
                          </a:solidFill>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477830">
                <a:tc>
                  <a:txBody>
                    <a:bodyPr/>
                    <a:lstStyle/>
                    <a:p>
                      <a:pPr algn="just">
                        <a:spcAft>
                          <a:spcPts val="0"/>
                        </a:spcAft>
                      </a:pPr>
                      <a:r>
                        <a:rPr lang="ja-JP" sz="1100" b="1" kern="100" dirty="0">
                          <a:effectLst/>
                          <a:latin typeface="メイリオ" panose="020B0604030504040204" pitchFamily="50" charset="-128"/>
                          <a:ea typeface="メイリオ" panose="020B0604030504040204" pitchFamily="50" charset="-128"/>
                          <a:cs typeface="メイリオ" panose="020B0604030504040204" pitchFamily="50" charset="-128"/>
                        </a:rPr>
                        <a:t>世界に羽ばたくグループが出る可能性があること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477830">
                <a:tc>
                  <a:txBody>
                    <a:bodyPr/>
                    <a:lstStyle/>
                    <a:p>
                      <a:pPr algn="just">
                        <a:spcAft>
                          <a:spcPts val="0"/>
                        </a:spcAft>
                      </a:pPr>
                      <a:r>
                        <a:rPr lang="ja-JP" sz="1100" b="1" kern="100" dirty="0">
                          <a:effectLst/>
                          <a:latin typeface="メイリオ" panose="020B0604030504040204" pitchFamily="50" charset="-128"/>
                          <a:ea typeface="メイリオ" panose="020B0604030504040204" pitchFamily="50" charset="-128"/>
                          <a:cs typeface="メイリオ" panose="020B0604030504040204" pitchFamily="50" charset="-128"/>
                        </a:rPr>
                        <a:t>努力して成長する「ストーリー」があること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477830">
                <a:tc>
                  <a:txBody>
                    <a:bodyPr/>
                    <a:lstStyle/>
                    <a:p>
                      <a:pPr algn="just">
                        <a:spcAft>
                          <a:spcPts val="0"/>
                        </a:spcAft>
                      </a:pPr>
                      <a:r>
                        <a:rPr lang="en-US" sz="1100" b="1" kern="100" dirty="0">
                          <a:effectLst/>
                          <a:latin typeface="メイリオ" panose="020B0604030504040204" pitchFamily="50" charset="-128"/>
                          <a:ea typeface="メイリオ" panose="020B0604030504040204" pitchFamily="50" charset="-128"/>
                          <a:cs typeface="メイリオ" panose="020B0604030504040204" pitchFamily="50" charset="-128"/>
                        </a:rPr>
                        <a:t>Blog</a:t>
                      </a:r>
                      <a:r>
                        <a:rPr lang="ja-JP" sz="1100" b="1" kern="100" dirty="0">
                          <a:effectLst/>
                          <a:latin typeface="メイリオ" panose="020B0604030504040204" pitchFamily="50" charset="-128"/>
                          <a:ea typeface="メイリオ" panose="020B0604030504040204" pitchFamily="50" charset="-128"/>
                          <a:cs typeface="メイリオ" panose="020B0604030504040204" pitchFamily="50" charset="-128"/>
                        </a:rPr>
                        <a:t>や</a:t>
                      </a:r>
                      <a:r>
                        <a:rPr lang="en-US" sz="1100" b="1" kern="100" dirty="0">
                          <a:effectLst/>
                          <a:latin typeface="メイリオ" panose="020B0604030504040204" pitchFamily="50" charset="-128"/>
                          <a:ea typeface="メイリオ" panose="020B0604030504040204" pitchFamily="50" charset="-128"/>
                          <a:cs typeface="メイリオ" panose="020B0604030504040204" pitchFamily="50" charset="-128"/>
                        </a:rPr>
                        <a:t>Twitter</a:t>
                      </a:r>
                      <a:r>
                        <a:rPr lang="ja-JP" sz="1100" b="1" kern="100" dirty="0">
                          <a:effectLst/>
                          <a:latin typeface="メイリオ" panose="020B0604030504040204" pitchFamily="50" charset="-128"/>
                          <a:ea typeface="メイリオ" panose="020B0604030504040204" pitchFamily="50" charset="-128"/>
                          <a:cs typeface="メイリオ" panose="020B0604030504040204" pitchFamily="50" charset="-128"/>
                        </a:rPr>
                        <a:t>などの</a:t>
                      </a:r>
                      <a:r>
                        <a:rPr lang="en-US" sz="1100" b="1" kern="100" dirty="0">
                          <a:effectLst/>
                          <a:latin typeface="メイリオ" panose="020B0604030504040204" pitchFamily="50" charset="-128"/>
                          <a:ea typeface="メイリオ" panose="020B0604030504040204" pitchFamily="50" charset="-128"/>
                          <a:cs typeface="メイリオ" panose="020B0604030504040204" pitchFamily="50" charset="-128"/>
                        </a:rPr>
                        <a:t>SNS</a:t>
                      </a:r>
                      <a:r>
                        <a:rPr lang="ja-JP" sz="1100" b="1" kern="100" dirty="0">
                          <a:effectLst/>
                          <a:latin typeface="メイリオ" panose="020B0604030504040204" pitchFamily="50" charset="-128"/>
                          <a:ea typeface="メイリオ" panose="020B0604030504040204" pitchFamily="50" charset="-128"/>
                          <a:cs typeface="メイリオ" panose="020B0604030504040204" pitchFamily="50" charset="-128"/>
                        </a:rPr>
                        <a:t>でファンと交流すること</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弱い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a:lnSpc>
                          <a:spcPct val="200000"/>
                        </a:lnSpc>
                        <a:spcAft>
                          <a:spcPts val="0"/>
                        </a:spcAft>
                      </a:pPr>
                      <a:r>
                        <a:rPr lang="ja-JP" sz="1200" b="1" kern="100" dirty="0">
                          <a:effectLst/>
                          <a:latin typeface="メイリオ" panose="020B0604030504040204" pitchFamily="50" charset="-128"/>
                          <a:ea typeface="メイリオ" panose="020B0604030504040204" pitchFamily="50" charset="-128"/>
                          <a:cs typeface="メイリオ" panose="020B0604030504040204" pitchFamily="50" charset="-128"/>
                        </a:rPr>
                        <a:t>強い</a:t>
                      </a:r>
                      <a:endParaRPr lang="ja-JP" sz="1050" b="1"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cxnSp>
        <p:nvCxnSpPr>
          <p:cNvPr id="7" name="直線コネクタ 6"/>
          <p:cNvCxnSpPr/>
          <p:nvPr/>
        </p:nvCxnSpPr>
        <p:spPr>
          <a:xfrm>
            <a:off x="820615" y="1207477"/>
            <a:ext cx="3094893" cy="14302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rot="16200000">
            <a:off x="5991208" y="1203900"/>
            <a:ext cx="400110" cy="9126345"/>
          </a:xfrm>
          <a:prstGeom prst="rect">
            <a:avLst/>
          </a:prstGeom>
          <a:noFill/>
        </p:spPr>
        <p:txBody>
          <a:bodyPr vert="eaVert" wrap="square" rtlCol="0">
            <a:spAutoFit/>
          </a:bodyPr>
          <a:lstStyle/>
          <a:p>
            <a:r>
              <a:rPr kumimoji="1" lang="ja-JP" altLang="en-US" sz="1400" dirty="0" smtClean="0"/>
              <a:t>まっぷる、ウゴパン「</a:t>
            </a:r>
            <a:r>
              <a:rPr lang="ja-JP" altLang="en-US" sz="1400" dirty="0" smtClean="0"/>
              <a:t>今</a:t>
            </a:r>
            <a:r>
              <a:rPr lang="ja-JP" altLang="en-US" sz="1400" dirty="0"/>
              <a:t>も増え続けて</a:t>
            </a:r>
            <a:r>
              <a:rPr lang="ja-JP" altLang="en-US" sz="1400" dirty="0" smtClean="0"/>
              <a:t>いる</a:t>
            </a:r>
            <a:r>
              <a:rPr lang="ja-JP" altLang="en-US" sz="1400" dirty="0" err="1" smtClean="0"/>
              <a:t>ゆる</a:t>
            </a:r>
            <a:r>
              <a:rPr lang="ja-JP" altLang="en-US" sz="1400" dirty="0" smtClean="0"/>
              <a:t>キャラ</a:t>
            </a:r>
            <a:r>
              <a:rPr lang="en-US" altLang="ja-JP" sz="1400" dirty="0" smtClean="0"/>
              <a:t>―</a:t>
            </a:r>
            <a:r>
              <a:rPr lang="ja-JP" altLang="en-US" sz="1400" dirty="0" smtClean="0"/>
              <a:t>彼ら</a:t>
            </a:r>
            <a:r>
              <a:rPr lang="ja-JP" altLang="en-US" sz="1400" dirty="0"/>
              <a:t>はいったい何のために頑張っている</a:t>
            </a:r>
            <a:r>
              <a:rPr lang="ja-JP" altLang="en-US" sz="1400" dirty="0" smtClean="0"/>
              <a:t>の？」</a:t>
            </a:r>
            <a:r>
              <a:rPr kumimoji="1" lang="ja-JP" altLang="en-US" sz="1400" dirty="0" smtClean="0"/>
              <a:t>より</a:t>
            </a:r>
            <a:endParaRPr kumimoji="1" lang="ja-JP" altLang="en-US" sz="1400" dirty="0"/>
          </a:p>
        </p:txBody>
      </p:sp>
      <p:pic>
        <p:nvPicPr>
          <p:cNvPr id="4" name="図 3"/>
          <p:cNvPicPr>
            <a:picLocks noChangeAspect="1"/>
          </p:cNvPicPr>
          <p:nvPr/>
        </p:nvPicPr>
        <p:blipFill>
          <a:blip r:embed="rId2"/>
          <a:stretch>
            <a:fillRect/>
          </a:stretch>
        </p:blipFill>
        <p:spPr>
          <a:xfrm>
            <a:off x="429934" y="6000418"/>
            <a:ext cx="8844068" cy="816638"/>
          </a:xfrm>
          <a:prstGeom prst="rect">
            <a:avLst/>
          </a:prstGeom>
        </p:spPr>
      </p:pic>
      <p:sp>
        <p:nvSpPr>
          <p:cNvPr id="9" name="テキスト ボックス 8"/>
          <p:cNvSpPr txBox="1"/>
          <p:nvPr/>
        </p:nvSpPr>
        <p:spPr>
          <a:xfrm>
            <a:off x="514262" y="6144877"/>
            <a:ext cx="8759740" cy="523220"/>
          </a:xfrm>
          <a:prstGeom prst="rect">
            <a:avLst/>
          </a:prstGeom>
          <a:noFill/>
        </p:spPr>
        <p:txBody>
          <a:bodyPr wrap="square" rtlCol="0">
            <a:spAutoFit/>
          </a:bodyPr>
          <a:lstStyle/>
          <a:p>
            <a:r>
              <a:rPr kumimoji="1" lang="ja-JP" altLang="en-US" sz="2800" b="1" dirty="0" smtClean="0"/>
              <a:t>ご当地アイドルは</a:t>
            </a:r>
            <a:r>
              <a:rPr kumimoji="1" lang="ja-JP" altLang="en-US" sz="2800" b="1" dirty="0" err="1" smtClean="0"/>
              <a:t>ゆる</a:t>
            </a:r>
            <a:r>
              <a:rPr kumimoji="1" lang="ja-JP" altLang="en-US" sz="2800" b="1" dirty="0" smtClean="0"/>
              <a:t>キャラに比べて、強みが多い。</a:t>
            </a:r>
            <a:endParaRPr kumimoji="1" lang="ja-JP" altLang="en-US" sz="2800" b="1" dirty="0"/>
          </a:p>
        </p:txBody>
      </p:sp>
    </p:spTree>
    <p:extLst>
      <p:ext uri="{BB962C8B-B14F-4D97-AF65-F5344CB8AC3E}">
        <p14:creationId xmlns:p14="http://schemas.microsoft.com/office/powerpoint/2010/main" val="41981203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仮説１の方向性</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dirty="0" smtClean="0"/>
              <a:t>仮説</a:t>
            </a:r>
            <a:r>
              <a:rPr lang="en-US" altLang="ja-JP" dirty="0" smtClean="0"/>
              <a:t>1</a:t>
            </a:r>
            <a:r>
              <a:rPr lang="ja-JP" altLang="en-US" dirty="0" smtClean="0"/>
              <a:t>－</a:t>
            </a:r>
            <a:r>
              <a:rPr lang="en-US" altLang="ja-JP" dirty="0" smtClean="0"/>
              <a:t>1</a:t>
            </a:r>
            <a:r>
              <a:rPr lang="ja-JP" altLang="en-US" dirty="0" smtClean="0"/>
              <a:t>　</a:t>
            </a:r>
            <a:r>
              <a:rPr kumimoji="1" lang="ja-JP" altLang="en-US" dirty="0" err="1" smtClean="0"/>
              <a:t>ゆる</a:t>
            </a:r>
            <a:r>
              <a:rPr kumimoji="1" lang="ja-JP" altLang="en-US" dirty="0" smtClean="0"/>
              <a:t>キャラはご当地アイドルに比べてイメージ作りに優れている</a:t>
            </a:r>
            <a:endParaRPr kumimoji="1" lang="en-US" altLang="ja-JP" dirty="0" smtClean="0"/>
          </a:p>
          <a:p>
            <a:r>
              <a:rPr lang="ja-JP" altLang="en-US" dirty="0" smtClean="0"/>
              <a:t>仮説</a:t>
            </a:r>
            <a:r>
              <a:rPr lang="en-US" altLang="ja-JP" dirty="0" smtClean="0"/>
              <a:t>1</a:t>
            </a:r>
            <a:r>
              <a:rPr lang="ja-JP" altLang="en-US" dirty="0" smtClean="0"/>
              <a:t>－</a:t>
            </a:r>
            <a:r>
              <a:rPr lang="en-US" altLang="ja-JP" dirty="0" smtClean="0"/>
              <a:t>2</a:t>
            </a:r>
            <a:r>
              <a:rPr lang="ja-JP" altLang="en-US" dirty="0" smtClean="0"/>
              <a:t>　ご当地</a:t>
            </a:r>
            <a:r>
              <a:rPr lang="ja-JP" altLang="en-US" dirty="0"/>
              <a:t>アイドル</a:t>
            </a:r>
            <a:r>
              <a:rPr lang="ja-JP" altLang="en-US" dirty="0" smtClean="0"/>
              <a:t>は</a:t>
            </a:r>
            <a:r>
              <a:rPr lang="ja-JP" altLang="en-US" dirty="0" err="1" smtClean="0"/>
              <a:t>ゆる</a:t>
            </a:r>
            <a:r>
              <a:rPr lang="ja-JP" altLang="en-US" dirty="0" smtClean="0"/>
              <a:t>キャラに比べて発信力に優れている</a:t>
            </a:r>
            <a:endParaRPr kumimoji="1" lang="ja-JP" altLang="en-US" dirty="0"/>
          </a:p>
        </p:txBody>
      </p:sp>
      <p:sp>
        <p:nvSpPr>
          <p:cNvPr id="4" name="スライド番号プレースホルダー 3"/>
          <p:cNvSpPr>
            <a:spLocks noGrp="1"/>
          </p:cNvSpPr>
          <p:nvPr>
            <p:ph type="sldNum" sz="quarter" idx="12"/>
          </p:nvPr>
        </p:nvSpPr>
        <p:spPr>
          <a:xfrm>
            <a:off x="11483997" y="6041362"/>
            <a:ext cx="683339" cy="365125"/>
          </a:xfrm>
        </p:spPr>
        <p:txBody>
          <a:bodyPr/>
          <a:lstStyle/>
          <a:p>
            <a:fld id="{9D466E45-A278-4229-A487-DDDF577E472D}" type="slidenum">
              <a:rPr kumimoji="1" lang="ja-JP" altLang="en-US" sz="1600" smtClean="0">
                <a:solidFill>
                  <a:schemeClr val="tx1"/>
                </a:solidFill>
              </a:rPr>
              <a:t>24</a:t>
            </a:fld>
            <a:endParaRPr kumimoji="1" lang="ja-JP" altLang="en-US" sz="1600" dirty="0">
              <a:solidFill>
                <a:schemeClr val="tx1"/>
              </a:solidFill>
            </a:endParaRPr>
          </a:p>
        </p:txBody>
      </p:sp>
    </p:spTree>
    <p:extLst>
      <p:ext uri="{BB962C8B-B14F-4D97-AF65-F5344CB8AC3E}">
        <p14:creationId xmlns:p14="http://schemas.microsoft.com/office/powerpoint/2010/main" val="25076348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問題意識２</a:t>
            </a:r>
            <a:endParaRPr kumimoji="1" lang="ja-JP" altLang="en-US" dirty="0"/>
          </a:p>
        </p:txBody>
      </p:sp>
      <p:sp>
        <p:nvSpPr>
          <p:cNvPr id="3" name="スライド番号プレースホルダー 2"/>
          <p:cNvSpPr>
            <a:spLocks noGrp="1"/>
          </p:cNvSpPr>
          <p:nvPr>
            <p:ph type="sldNum" sz="quarter" idx="12"/>
          </p:nvPr>
        </p:nvSpPr>
        <p:spPr>
          <a:xfrm>
            <a:off x="11483996" y="6041362"/>
            <a:ext cx="683339" cy="365125"/>
          </a:xfrm>
        </p:spPr>
        <p:txBody>
          <a:bodyPr/>
          <a:lstStyle/>
          <a:p>
            <a:fld id="{9D466E45-A278-4229-A487-DDDF577E472D}" type="slidenum">
              <a:rPr kumimoji="1" lang="ja-JP" altLang="en-US" sz="1600" smtClean="0">
                <a:solidFill>
                  <a:schemeClr val="tx1"/>
                </a:solidFill>
              </a:rPr>
              <a:t>25</a:t>
            </a:fld>
            <a:endParaRPr kumimoji="1" lang="ja-JP" altLang="en-US" sz="1600" dirty="0">
              <a:solidFill>
                <a:schemeClr val="tx1"/>
              </a:solidFill>
            </a:endParaRPr>
          </a:p>
        </p:txBody>
      </p:sp>
      <p:sp>
        <p:nvSpPr>
          <p:cNvPr id="4" name="テキスト ボックス 3"/>
          <p:cNvSpPr txBox="1"/>
          <p:nvPr/>
        </p:nvSpPr>
        <p:spPr>
          <a:xfrm>
            <a:off x="1617784" y="2758515"/>
            <a:ext cx="5884985" cy="954107"/>
          </a:xfrm>
          <a:prstGeom prst="rect">
            <a:avLst/>
          </a:prstGeom>
          <a:noFill/>
        </p:spPr>
        <p:txBody>
          <a:bodyPr wrap="square" rtlCol="0">
            <a:spAutoFit/>
          </a:bodyPr>
          <a:lstStyle/>
          <a:p>
            <a:r>
              <a:rPr kumimoji="1" lang="ja-JP" altLang="en-US" sz="2800" b="1" dirty="0" smtClean="0"/>
              <a:t>本当に地方創生はご当地アイドルでなければならないか？</a:t>
            </a:r>
            <a:endParaRPr kumimoji="1" lang="ja-JP" altLang="en-US" sz="2800" b="1" dirty="0"/>
          </a:p>
        </p:txBody>
      </p:sp>
      <p:sp>
        <p:nvSpPr>
          <p:cNvPr id="5" name="横巻き 4"/>
          <p:cNvSpPr/>
          <p:nvPr/>
        </p:nvSpPr>
        <p:spPr>
          <a:xfrm>
            <a:off x="1207477" y="2157046"/>
            <a:ext cx="6447692" cy="2157046"/>
          </a:xfrm>
          <a:prstGeom prst="horizontalScroll">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516539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ご当地アイドルと全国アイドルの比較</a:t>
            </a:r>
            <a:endParaRPr kumimoji="1" lang="ja-JP" altLang="en-US" dirty="0"/>
          </a:p>
        </p:txBody>
      </p:sp>
      <p:sp>
        <p:nvSpPr>
          <p:cNvPr id="7" name="角丸四角形吹き出し 6"/>
          <p:cNvSpPr/>
          <p:nvPr/>
        </p:nvSpPr>
        <p:spPr>
          <a:xfrm>
            <a:off x="823496" y="2444234"/>
            <a:ext cx="4838700" cy="3597128"/>
          </a:xfrm>
          <a:prstGeom prst="wedgeRoundRectCallout">
            <a:avLst>
              <a:gd name="adj1" fmla="val -21620"/>
              <a:gd name="adj2" fmla="val -59795"/>
              <a:gd name="adj3" fmla="val 16667"/>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mtClean="0">
              <a:solidFill>
                <a:prstClr val="white"/>
              </a:solidFill>
            </a:endParaRPr>
          </a:p>
        </p:txBody>
      </p:sp>
      <p:sp>
        <p:nvSpPr>
          <p:cNvPr id="8" name="テキスト ボックス 7"/>
          <p:cNvSpPr txBox="1"/>
          <p:nvPr/>
        </p:nvSpPr>
        <p:spPr>
          <a:xfrm>
            <a:off x="1155700" y="2699259"/>
            <a:ext cx="4203700" cy="3046988"/>
          </a:xfrm>
          <a:prstGeom prst="rect">
            <a:avLst/>
          </a:prstGeom>
          <a:noFill/>
        </p:spPr>
        <p:txBody>
          <a:bodyPr wrap="square" rtlCol="0">
            <a:spAutoFit/>
          </a:bodyPr>
          <a:lstStyle/>
          <a:p>
            <a:r>
              <a:rPr lang="ja-JP" altLang="en-US" sz="2400" dirty="0" smtClean="0">
                <a:solidFill>
                  <a:prstClr val="black"/>
                </a:solidFill>
              </a:rPr>
              <a:t>話題性</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地域との連携によるイメージアップ</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根強いファン層</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身近な存在</a:t>
            </a:r>
          </a:p>
        </p:txBody>
      </p:sp>
      <p:sp>
        <p:nvSpPr>
          <p:cNvPr id="9" name="テキスト ボックス 8"/>
          <p:cNvSpPr txBox="1"/>
          <p:nvPr/>
        </p:nvSpPr>
        <p:spPr>
          <a:xfrm>
            <a:off x="5964992" y="2317750"/>
            <a:ext cx="677108" cy="4724400"/>
          </a:xfrm>
          <a:prstGeom prst="rect">
            <a:avLst/>
          </a:prstGeom>
          <a:noFill/>
        </p:spPr>
        <p:txBody>
          <a:bodyPr vert="eaVert" wrap="square" rtlCol="0">
            <a:spAutoFit/>
          </a:bodyPr>
          <a:lstStyle/>
          <a:p>
            <a:r>
              <a:rPr lang="ja-JP" altLang="en-US" sz="3200" b="1" dirty="0" smtClean="0">
                <a:solidFill>
                  <a:srgbClr val="FF0000"/>
                </a:solidFill>
              </a:rPr>
              <a:t>求められる素質</a:t>
            </a:r>
          </a:p>
        </p:txBody>
      </p:sp>
      <p:sp>
        <p:nvSpPr>
          <p:cNvPr id="10" name="角丸四角形吹き出し 9"/>
          <p:cNvSpPr/>
          <p:nvPr/>
        </p:nvSpPr>
        <p:spPr>
          <a:xfrm>
            <a:off x="6972300" y="1238756"/>
            <a:ext cx="4597400" cy="3835400"/>
          </a:xfrm>
          <a:prstGeom prst="wedgeRoundRectCallout">
            <a:avLst/>
          </a:prstGeom>
          <a:solidFill>
            <a:schemeClr val="accent1">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mtClean="0">
              <a:solidFill>
                <a:prstClr val="white"/>
              </a:solidFill>
            </a:endParaRPr>
          </a:p>
        </p:txBody>
      </p:sp>
      <p:sp>
        <p:nvSpPr>
          <p:cNvPr id="11" name="テキスト ボックス 10"/>
          <p:cNvSpPr txBox="1"/>
          <p:nvPr/>
        </p:nvSpPr>
        <p:spPr>
          <a:xfrm>
            <a:off x="7470775" y="1817628"/>
            <a:ext cx="3600450" cy="2677656"/>
          </a:xfrm>
          <a:prstGeom prst="rect">
            <a:avLst/>
          </a:prstGeom>
          <a:noFill/>
        </p:spPr>
        <p:txBody>
          <a:bodyPr wrap="square" rtlCol="0">
            <a:spAutoFit/>
          </a:bodyPr>
          <a:lstStyle/>
          <a:p>
            <a:r>
              <a:rPr lang="ja-JP" altLang="en-US" sz="2400" dirty="0" smtClean="0">
                <a:solidFill>
                  <a:prstClr val="black"/>
                </a:solidFill>
              </a:rPr>
              <a:t>知名度</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地域の名前を知らしめる</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幅広いファン層</a:t>
            </a:r>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あこがれる存在</a:t>
            </a:r>
          </a:p>
        </p:txBody>
      </p:sp>
      <p:sp>
        <p:nvSpPr>
          <p:cNvPr id="12" name="円/楕円 11"/>
          <p:cNvSpPr/>
          <p:nvPr/>
        </p:nvSpPr>
        <p:spPr>
          <a:xfrm>
            <a:off x="1155700" y="4385411"/>
            <a:ext cx="2476500"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mtClean="0">
              <a:solidFill>
                <a:prstClr val="white"/>
              </a:solidFill>
            </a:endParaRPr>
          </a:p>
        </p:txBody>
      </p:sp>
      <p:sp>
        <p:nvSpPr>
          <p:cNvPr id="13" name="円/楕円 12"/>
          <p:cNvSpPr/>
          <p:nvPr/>
        </p:nvSpPr>
        <p:spPr>
          <a:xfrm>
            <a:off x="7470775" y="3184778"/>
            <a:ext cx="2397125" cy="635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mtClean="0">
              <a:solidFill>
                <a:prstClr val="white"/>
              </a:solidFill>
            </a:endParaRPr>
          </a:p>
        </p:txBody>
      </p:sp>
      <p:sp>
        <p:nvSpPr>
          <p:cNvPr id="3" name="スライド番号プレースホルダー 2"/>
          <p:cNvSpPr>
            <a:spLocks noGrp="1"/>
          </p:cNvSpPr>
          <p:nvPr>
            <p:ph type="sldNum" sz="quarter" idx="12"/>
          </p:nvPr>
        </p:nvSpPr>
        <p:spPr>
          <a:xfrm>
            <a:off x="11497643" y="6041362"/>
            <a:ext cx="683339" cy="365125"/>
          </a:xfrm>
        </p:spPr>
        <p:txBody>
          <a:bodyPr/>
          <a:lstStyle/>
          <a:p>
            <a:fld id="{7BC8CC64-ED99-42FD-A984-7BA7EA3424BA}" type="slidenum">
              <a:rPr lang="ja-JP" altLang="en-US" sz="1600" smtClean="0">
                <a:solidFill>
                  <a:schemeClr val="tx1"/>
                </a:solidFill>
              </a:rPr>
              <a:pPr/>
              <a:t>26</a:t>
            </a:fld>
            <a:endParaRPr lang="ja-JP" altLang="en-US" sz="1600" dirty="0">
              <a:solidFill>
                <a:schemeClr val="tx1"/>
              </a:solidFill>
            </a:endParaRPr>
          </a:p>
        </p:txBody>
      </p:sp>
      <p:graphicFrame>
        <p:nvGraphicFramePr>
          <p:cNvPr id="18" name="図表 17"/>
          <p:cNvGraphicFramePr/>
          <p:nvPr>
            <p:extLst>
              <p:ext uri="{D42A27DB-BD31-4B8C-83A1-F6EECF244321}">
                <p14:modId xmlns:p14="http://schemas.microsoft.com/office/powerpoint/2010/main" val="1351854329"/>
              </p:ext>
            </p:extLst>
          </p:nvPr>
        </p:nvGraphicFramePr>
        <p:xfrm>
          <a:off x="114300" y="1050011"/>
          <a:ext cx="12077700" cy="5214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図 4"/>
          <p:cNvPicPr>
            <a:picLocks noChangeAspect="1"/>
          </p:cNvPicPr>
          <p:nvPr/>
        </p:nvPicPr>
        <p:blipFill>
          <a:blip r:embed="rId8"/>
          <a:stretch>
            <a:fillRect/>
          </a:stretch>
        </p:blipFill>
        <p:spPr>
          <a:xfrm>
            <a:off x="3247271" y="6133597"/>
            <a:ext cx="5787547" cy="727348"/>
          </a:xfrm>
          <a:prstGeom prst="rect">
            <a:avLst/>
          </a:prstGeom>
        </p:spPr>
      </p:pic>
      <p:sp>
        <p:nvSpPr>
          <p:cNvPr id="4" name="テキスト ボックス 3"/>
          <p:cNvSpPr txBox="1"/>
          <p:nvPr/>
        </p:nvSpPr>
        <p:spPr>
          <a:xfrm>
            <a:off x="3466532" y="6293586"/>
            <a:ext cx="5568286" cy="523220"/>
          </a:xfrm>
          <a:prstGeom prst="rect">
            <a:avLst/>
          </a:prstGeom>
          <a:noFill/>
        </p:spPr>
        <p:txBody>
          <a:bodyPr wrap="square" rtlCol="0">
            <a:spAutoFit/>
          </a:bodyPr>
          <a:lstStyle/>
          <a:p>
            <a:r>
              <a:rPr lang="ja-JP" altLang="en-US" sz="2800" b="1" dirty="0" smtClean="0"/>
              <a:t>ご当地と全国では狙いが異なる</a:t>
            </a:r>
            <a:r>
              <a:rPr kumimoji="1" lang="ja-JP" altLang="en-US" sz="2800" b="1" dirty="0" smtClean="0"/>
              <a:t>。</a:t>
            </a:r>
            <a:endParaRPr kumimoji="1" lang="ja-JP" altLang="en-US" sz="2800" b="1" dirty="0"/>
          </a:p>
        </p:txBody>
      </p:sp>
    </p:spTree>
    <p:extLst>
      <p:ext uri="{BB962C8B-B14F-4D97-AF65-F5344CB8AC3E}">
        <p14:creationId xmlns:p14="http://schemas.microsoft.com/office/powerpoint/2010/main" val="22666631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根強いファンの層による経済効果</a:t>
            </a:r>
            <a:endParaRPr kumimoji="1" lang="ja-JP" altLang="en-US" dirty="0"/>
          </a:p>
        </p:txBody>
      </p:sp>
      <p:grpSp>
        <p:nvGrpSpPr>
          <p:cNvPr id="23" name="グループ化 22"/>
          <p:cNvGrpSpPr/>
          <p:nvPr/>
        </p:nvGrpSpPr>
        <p:grpSpPr>
          <a:xfrm>
            <a:off x="772934" y="1605448"/>
            <a:ext cx="3382896" cy="1501779"/>
            <a:chOff x="772934" y="1605448"/>
            <a:chExt cx="3382896" cy="1501779"/>
          </a:xfrm>
        </p:grpSpPr>
        <p:sp>
          <p:nvSpPr>
            <p:cNvPr id="4" name="四角形吹き出し 3"/>
            <p:cNvSpPr/>
            <p:nvPr/>
          </p:nvSpPr>
          <p:spPr>
            <a:xfrm>
              <a:off x="772934" y="1605448"/>
              <a:ext cx="3335216" cy="1501779"/>
            </a:xfrm>
            <a:prstGeom prst="wedgeRectCallout">
              <a:avLst>
                <a:gd name="adj1" fmla="val -53469"/>
                <a:gd name="adj2" fmla="val 7159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260230" y="1894673"/>
              <a:ext cx="2895600" cy="923330"/>
            </a:xfrm>
            <a:prstGeom prst="rect">
              <a:avLst/>
            </a:prstGeom>
            <a:noFill/>
          </p:spPr>
          <p:txBody>
            <a:bodyPr wrap="square" rtlCol="0">
              <a:spAutoFit/>
            </a:bodyPr>
            <a:lstStyle/>
            <a:p>
              <a:r>
                <a:rPr kumimoji="1" lang="ja-JP" altLang="en-US" dirty="0" smtClean="0"/>
                <a:t>地元ライブへの遠征</a:t>
              </a:r>
              <a:endParaRPr kumimoji="1" lang="en-US" altLang="ja-JP" dirty="0" smtClean="0"/>
            </a:p>
            <a:p>
              <a:r>
                <a:rPr lang="ja-JP" altLang="en-US" dirty="0" smtClean="0"/>
                <a:t>名産品とコラボ</a:t>
              </a:r>
              <a:endParaRPr lang="en-US" altLang="ja-JP" dirty="0" smtClean="0"/>
            </a:p>
            <a:p>
              <a:r>
                <a:rPr lang="ja-JP" altLang="en-US" dirty="0" smtClean="0"/>
                <a:t>地元訪問</a:t>
              </a:r>
              <a:endParaRPr kumimoji="1" lang="ja-JP" altLang="en-US" dirty="0"/>
            </a:p>
          </p:txBody>
        </p:sp>
      </p:grpSp>
      <p:grpSp>
        <p:nvGrpSpPr>
          <p:cNvPr id="14" name="グループ化 13"/>
          <p:cNvGrpSpPr/>
          <p:nvPr/>
        </p:nvGrpSpPr>
        <p:grpSpPr>
          <a:xfrm>
            <a:off x="4579779" y="1880423"/>
            <a:ext cx="3036277" cy="887603"/>
            <a:chOff x="4837552" y="2184527"/>
            <a:chExt cx="3036277" cy="887603"/>
          </a:xfrm>
        </p:grpSpPr>
        <p:sp>
          <p:nvSpPr>
            <p:cNvPr id="6" name="右矢印 5"/>
            <p:cNvSpPr/>
            <p:nvPr/>
          </p:nvSpPr>
          <p:spPr>
            <a:xfrm rot="1078113">
              <a:off x="4837552" y="2184527"/>
              <a:ext cx="3036277" cy="887603"/>
            </a:xfrm>
            <a:prstGeom prst="rightArrow">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rot="1097922">
              <a:off x="5235062" y="2513130"/>
              <a:ext cx="2497015" cy="369332"/>
            </a:xfrm>
            <a:prstGeom prst="rect">
              <a:avLst/>
            </a:prstGeom>
            <a:noFill/>
          </p:spPr>
          <p:txBody>
            <a:bodyPr wrap="square" rtlCol="0">
              <a:spAutoFit/>
            </a:bodyPr>
            <a:lstStyle/>
            <a:p>
              <a:r>
                <a:rPr lang="ja-JP" altLang="en-US" dirty="0"/>
                <a:t>地元</a:t>
              </a:r>
              <a:r>
                <a:rPr lang="ja-JP" altLang="en-US" dirty="0" smtClean="0"/>
                <a:t>への誘導</a:t>
              </a:r>
              <a:endParaRPr kumimoji="1" lang="ja-JP" altLang="en-US" dirty="0"/>
            </a:p>
          </p:txBody>
        </p:sp>
      </p:grpSp>
      <p:grpSp>
        <p:nvGrpSpPr>
          <p:cNvPr id="18" name="グループ化 17"/>
          <p:cNvGrpSpPr/>
          <p:nvPr/>
        </p:nvGrpSpPr>
        <p:grpSpPr>
          <a:xfrm>
            <a:off x="7589682" y="1979144"/>
            <a:ext cx="3962400" cy="2145323"/>
            <a:chOff x="7936694" y="2595977"/>
            <a:chExt cx="3962400" cy="2145323"/>
          </a:xfrm>
        </p:grpSpPr>
        <p:sp>
          <p:nvSpPr>
            <p:cNvPr id="9" name="爆発 2 8"/>
            <p:cNvSpPr/>
            <p:nvPr/>
          </p:nvSpPr>
          <p:spPr>
            <a:xfrm>
              <a:off x="7936694" y="2595977"/>
              <a:ext cx="3962400" cy="2145323"/>
            </a:xfrm>
            <a:prstGeom prst="irregularSeal2">
              <a:avLst/>
            </a:prstGeom>
            <a:solidFill>
              <a:schemeClr val="accent4">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8728001" y="3518823"/>
              <a:ext cx="2379785" cy="369332"/>
            </a:xfrm>
            <a:prstGeom prst="rect">
              <a:avLst/>
            </a:prstGeom>
            <a:noFill/>
          </p:spPr>
          <p:txBody>
            <a:bodyPr wrap="square" rtlCol="0">
              <a:spAutoFit/>
            </a:bodyPr>
            <a:lstStyle/>
            <a:p>
              <a:r>
                <a:rPr kumimoji="1" lang="ja-JP" altLang="en-US" dirty="0" smtClean="0"/>
                <a:t>地元に経済効果</a:t>
              </a:r>
              <a:endParaRPr kumimoji="1" lang="ja-JP" altLang="en-US" dirty="0"/>
            </a:p>
          </p:txBody>
        </p:sp>
      </p:grpSp>
      <p:grpSp>
        <p:nvGrpSpPr>
          <p:cNvPr id="22" name="グループ化 21"/>
          <p:cNvGrpSpPr/>
          <p:nvPr/>
        </p:nvGrpSpPr>
        <p:grpSpPr>
          <a:xfrm>
            <a:off x="772934" y="3829801"/>
            <a:ext cx="3452618" cy="1490788"/>
            <a:chOff x="765850" y="4286197"/>
            <a:chExt cx="3452618" cy="1490788"/>
          </a:xfrm>
        </p:grpSpPr>
        <p:sp>
          <p:nvSpPr>
            <p:cNvPr id="11" name="四角形吹き出し 10"/>
            <p:cNvSpPr/>
            <p:nvPr/>
          </p:nvSpPr>
          <p:spPr>
            <a:xfrm>
              <a:off x="765850" y="4286197"/>
              <a:ext cx="3389980" cy="1490788"/>
            </a:xfrm>
            <a:prstGeom prst="wedgeRectCallout">
              <a:avLst>
                <a:gd name="adj1" fmla="val -49600"/>
                <a:gd name="adj2" fmla="val 7310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088407" y="4543663"/>
              <a:ext cx="3130061" cy="923330"/>
            </a:xfrm>
            <a:prstGeom prst="rect">
              <a:avLst/>
            </a:prstGeom>
            <a:noFill/>
          </p:spPr>
          <p:txBody>
            <a:bodyPr wrap="square" rtlCol="0">
              <a:spAutoFit/>
            </a:bodyPr>
            <a:lstStyle/>
            <a:p>
              <a:r>
                <a:rPr kumimoji="1" lang="ja-JP" altLang="en-US" dirty="0" smtClean="0"/>
                <a:t>話題性による注目</a:t>
              </a:r>
              <a:endParaRPr kumimoji="1" lang="en-US" altLang="ja-JP" dirty="0" smtClean="0"/>
            </a:p>
            <a:p>
              <a:r>
                <a:rPr kumimoji="1" lang="ja-JP" altLang="en-US" dirty="0" smtClean="0"/>
                <a:t>拡大する地方アイドル市場</a:t>
              </a:r>
              <a:endParaRPr kumimoji="1" lang="en-US" altLang="ja-JP" dirty="0" smtClean="0"/>
            </a:p>
            <a:p>
              <a:r>
                <a:rPr lang="ja-JP" altLang="en-US" dirty="0" smtClean="0"/>
                <a:t>ネット文化による後押し</a:t>
              </a:r>
              <a:endParaRPr kumimoji="1" lang="ja-JP" altLang="en-US" dirty="0"/>
            </a:p>
          </p:txBody>
        </p:sp>
      </p:grpSp>
      <p:grpSp>
        <p:nvGrpSpPr>
          <p:cNvPr id="8" name="グループ化 7"/>
          <p:cNvGrpSpPr/>
          <p:nvPr/>
        </p:nvGrpSpPr>
        <p:grpSpPr>
          <a:xfrm>
            <a:off x="4612227" y="3891267"/>
            <a:ext cx="2954216" cy="773723"/>
            <a:chOff x="4878583" y="4539492"/>
            <a:chExt cx="2954216" cy="773723"/>
          </a:xfrm>
        </p:grpSpPr>
        <p:sp>
          <p:nvSpPr>
            <p:cNvPr id="13" name="右矢印 12"/>
            <p:cNvSpPr/>
            <p:nvPr/>
          </p:nvSpPr>
          <p:spPr>
            <a:xfrm rot="20449310">
              <a:off x="4878583" y="4539492"/>
              <a:ext cx="2954216" cy="773723"/>
            </a:xfrm>
            <a:prstGeom prst="rightArrow">
              <a:avLst/>
            </a:prstGeom>
            <a:solidFill>
              <a:schemeClr val="accent3">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rot="20577659">
              <a:off x="5458875" y="4759247"/>
              <a:ext cx="1793631" cy="369332"/>
            </a:xfrm>
            <a:prstGeom prst="rect">
              <a:avLst/>
            </a:prstGeom>
            <a:noFill/>
          </p:spPr>
          <p:txBody>
            <a:bodyPr wrap="square" rtlCol="0">
              <a:spAutoFit/>
            </a:bodyPr>
            <a:lstStyle/>
            <a:p>
              <a:r>
                <a:rPr kumimoji="1" lang="ja-JP" altLang="en-US" dirty="0" smtClean="0"/>
                <a:t>高い経済性</a:t>
              </a:r>
              <a:endParaRPr kumimoji="1" lang="ja-JP" altLang="en-US" dirty="0"/>
            </a:p>
          </p:txBody>
        </p:sp>
      </p:grpSp>
      <p:sp>
        <p:nvSpPr>
          <p:cNvPr id="17" name="正方形/長方形 16"/>
          <p:cNvSpPr/>
          <p:nvPr/>
        </p:nvSpPr>
        <p:spPr>
          <a:xfrm>
            <a:off x="5440696" y="5603591"/>
            <a:ext cx="4297971" cy="307777"/>
          </a:xfrm>
          <a:prstGeom prst="rect">
            <a:avLst/>
          </a:prstGeom>
        </p:spPr>
        <p:txBody>
          <a:bodyPr wrap="none">
            <a:spAutoFit/>
          </a:bodyPr>
          <a:lstStyle/>
          <a:p>
            <a:r>
              <a:rPr lang="ja-JP" altLang="en-US" sz="1400" dirty="0"/>
              <a:t>ポニーキャニオン ミュージック 取締役 河野素彦氏</a:t>
            </a:r>
            <a:endParaRPr lang="ja-JP" altLang="en-US" sz="1400" dirty="0"/>
          </a:p>
        </p:txBody>
      </p:sp>
      <p:sp>
        <p:nvSpPr>
          <p:cNvPr id="3" name="スライド番号プレースホルダー 2"/>
          <p:cNvSpPr>
            <a:spLocks noGrp="1"/>
          </p:cNvSpPr>
          <p:nvPr>
            <p:ph type="sldNum" sz="quarter" idx="12"/>
          </p:nvPr>
        </p:nvSpPr>
        <p:spPr>
          <a:xfrm>
            <a:off x="11497641" y="6041362"/>
            <a:ext cx="683339" cy="365125"/>
          </a:xfrm>
        </p:spPr>
        <p:txBody>
          <a:bodyPr/>
          <a:lstStyle/>
          <a:p>
            <a:fld id="{7BC8CC64-ED99-42FD-A984-7BA7EA3424BA}" type="slidenum">
              <a:rPr lang="ja-JP" altLang="en-US" sz="1600" smtClean="0">
                <a:solidFill>
                  <a:schemeClr val="tx1"/>
                </a:solidFill>
              </a:rPr>
              <a:pPr/>
              <a:t>27</a:t>
            </a:fld>
            <a:endParaRPr lang="ja-JP" altLang="en-US" sz="1600" dirty="0">
              <a:solidFill>
                <a:schemeClr val="tx1"/>
              </a:solidFill>
            </a:endParaRPr>
          </a:p>
        </p:txBody>
      </p:sp>
      <p:pic>
        <p:nvPicPr>
          <p:cNvPr id="21" name="図 20"/>
          <p:cNvPicPr>
            <a:picLocks noChangeAspect="1"/>
          </p:cNvPicPr>
          <p:nvPr/>
        </p:nvPicPr>
        <p:blipFill>
          <a:blip r:embed="rId3"/>
          <a:stretch>
            <a:fillRect/>
          </a:stretch>
        </p:blipFill>
        <p:spPr>
          <a:xfrm>
            <a:off x="2829696" y="5949309"/>
            <a:ext cx="6287007" cy="816935"/>
          </a:xfrm>
          <a:prstGeom prst="rect">
            <a:avLst/>
          </a:prstGeom>
        </p:spPr>
      </p:pic>
      <p:sp>
        <p:nvSpPr>
          <p:cNvPr id="20" name="テキスト ボックス 19"/>
          <p:cNvSpPr txBox="1"/>
          <p:nvPr/>
        </p:nvSpPr>
        <p:spPr>
          <a:xfrm>
            <a:off x="2986312" y="6140846"/>
            <a:ext cx="6359857" cy="523220"/>
          </a:xfrm>
          <a:prstGeom prst="rect">
            <a:avLst/>
          </a:prstGeom>
          <a:noFill/>
        </p:spPr>
        <p:txBody>
          <a:bodyPr wrap="square" rtlCol="0">
            <a:spAutoFit/>
          </a:bodyPr>
          <a:lstStyle/>
          <a:p>
            <a:r>
              <a:rPr kumimoji="1" lang="ja-JP" altLang="en-US" sz="2800" b="1" dirty="0" smtClean="0"/>
              <a:t>二つの方向から経済効果が見込める。</a:t>
            </a:r>
            <a:endParaRPr kumimoji="1" lang="ja-JP" altLang="en-US" sz="2800" b="1" dirty="0"/>
          </a:p>
        </p:txBody>
      </p:sp>
    </p:spTree>
    <p:extLst>
      <p:ext uri="{BB962C8B-B14F-4D97-AF65-F5344CB8AC3E}">
        <p14:creationId xmlns:p14="http://schemas.microsoft.com/office/powerpoint/2010/main" val="38067892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親近感とアイドル（まとめ）</a:t>
            </a:r>
            <a:endParaRPr kumimoji="1" lang="ja-JP" altLang="en-US" dirty="0"/>
          </a:p>
        </p:txBody>
      </p:sp>
      <p:graphicFrame>
        <p:nvGraphicFramePr>
          <p:cNvPr id="3" name="図表 2"/>
          <p:cNvGraphicFramePr/>
          <p:nvPr>
            <p:extLst>
              <p:ext uri="{D42A27DB-BD31-4B8C-83A1-F6EECF244321}">
                <p14:modId xmlns:p14="http://schemas.microsoft.com/office/powerpoint/2010/main" val="1338753113"/>
              </p:ext>
            </p:extLst>
          </p:nvPr>
        </p:nvGraphicFramePr>
        <p:xfrm>
          <a:off x="445476" y="1434774"/>
          <a:ext cx="7534032" cy="508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スライド番号プレースホルダー 5"/>
          <p:cNvSpPr>
            <a:spLocks noGrp="1"/>
          </p:cNvSpPr>
          <p:nvPr>
            <p:ph type="sldNum" sz="quarter" idx="12"/>
          </p:nvPr>
        </p:nvSpPr>
        <p:spPr>
          <a:xfrm>
            <a:off x="11497636" y="6041362"/>
            <a:ext cx="683339" cy="365125"/>
          </a:xfrm>
        </p:spPr>
        <p:txBody>
          <a:bodyPr/>
          <a:lstStyle/>
          <a:p>
            <a:fld id="{7BC8CC64-ED99-42FD-A984-7BA7EA3424BA}" type="slidenum">
              <a:rPr lang="ja-JP" altLang="en-US" sz="1600" smtClean="0">
                <a:solidFill>
                  <a:schemeClr val="tx1"/>
                </a:solidFill>
              </a:rPr>
              <a:pPr/>
              <a:t>28</a:t>
            </a:fld>
            <a:endParaRPr lang="ja-JP" altLang="en-US" sz="1600" dirty="0">
              <a:solidFill>
                <a:schemeClr val="tx1"/>
              </a:solidFill>
            </a:endParaRPr>
          </a:p>
        </p:txBody>
      </p:sp>
      <p:pic>
        <p:nvPicPr>
          <p:cNvPr id="7" name="図 6"/>
          <p:cNvPicPr>
            <a:picLocks noChangeAspect="1"/>
          </p:cNvPicPr>
          <p:nvPr/>
        </p:nvPicPr>
        <p:blipFill>
          <a:blip r:embed="rId8"/>
          <a:stretch>
            <a:fillRect/>
          </a:stretch>
        </p:blipFill>
        <p:spPr>
          <a:xfrm>
            <a:off x="2965098" y="5998019"/>
            <a:ext cx="6663751" cy="816935"/>
          </a:xfrm>
          <a:prstGeom prst="rect">
            <a:avLst/>
          </a:prstGeom>
        </p:spPr>
      </p:pic>
      <p:sp>
        <p:nvSpPr>
          <p:cNvPr id="5" name="テキスト ボックス 4"/>
          <p:cNvSpPr txBox="1"/>
          <p:nvPr/>
        </p:nvSpPr>
        <p:spPr>
          <a:xfrm>
            <a:off x="2990090" y="6144876"/>
            <a:ext cx="6597816" cy="523220"/>
          </a:xfrm>
          <a:prstGeom prst="rect">
            <a:avLst/>
          </a:prstGeom>
          <a:noFill/>
        </p:spPr>
        <p:txBody>
          <a:bodyPr wrap="square" rtlCol="0">
            <a:spAutoFit/>
          </a:bodyPr>
          <a:lstStyle/>
          <a:p>
            <a:r>
              <a:rPr kumimoji="1" lang="ja-JP" altLang="en-US" sz="2800" b="1" dirty="0" smtClean="0"/>
              <a:t>本当に</a:t>
            </a:r>
            <a:r>
              <a:rPr kumimoji="1" lang="ja-JP" altLang="en-US" sz="2800" b="1" dirty="0" smtClean="0">
                <a:solidFill>
                  <a:srgbClr val="FF0000"/>
                </a:solidFill>
              </a:rPr>
              <a:t>ご当地でなければならないのか</a:t>
            </a:r>
            <a:r>
              <a:rPr kumimoji="1" lang="ja-JP" altLang="en-US" sz="2800" b="1" dirty="0" smtClean="0"/>
              <a:t>？</a:t>
            </a:r>
            <a:endParaRPr kumimoji="1" lang="ja-JP" altLang="en-US" sz="2800" b="1" dirty="0"/>
          </a:p>
        </p:txBody>
      </p:sp>
    </p:spTree>
    <p:extLst>
      <p:ext uri="{BB962C8B-B14F-4D97-AF65-F5344CB8AC3E}">
        <p14:creationId xmlns:p14="http://schemas.microsoft.com/office/powerpoint/2010/main" val="1259562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仮説２の方向性</a:t>
            </a:r>
            <a:endParaRPr kumimoji="1" lang="ja-JP" altLang="en-US" dirty="0"/>
          </a:p>
        </p:txBody>
      </p:sp>
      <p:sp>
        <p:nvSpPr>
          <p:cNvPr id="3" name="スライド番号プレースホルダー 2"/>
          <p:cNvSpPr>
            <a:spLocks noGrp="1"/>
          </p:cNvSpPr>
          <p:nvPr>
            <p:ph type="sldNum" sz="quarter" idx="12"/>
          </p:nvPr>
        </p:nvSpPr>
        <p:spPr>
          <a:xfrm>
            <a:off x="11470348" y="6041362"/>
            <a:ext cx="683339" cy="365125"/>
          </a:xfrm>
        </p:spPr>
        <p:txBody>
          <a:bodyPr/>
          <a:lstStyle/>
          <a:p>
            <a:fld id="{9D466E45-A278-4229-A487-DDDF577E472D}" type="slidenum">
              <a:rPr kumimoji="1" lang="ja-JP" altLang="en-US" sz="1600" smtClean="0">
                <a:solidFill>
                  <a:schemeClr val="tx1"/>
                </a:solidFill>
              </a:rPr>
              <a:t>29</a:t>
            </a:fld>
            <a:endParaRPr kumimoji="1" lang="ja-JP" altLang="en-US" sz="1600" dirty="0">
              <a:solidFill>
                <a:schemeClr val="tx1"/>
              </a:solidFill>
            </a:endParaRPr>
          </a:p>
        </p:txBody>
      </p:sp>
      <p:sp>
        <p:nvSpPr>
          <p:cNvPr id="4" name="テキスト ボックス 3"/>
          <p:cNvSpPr txBox="1"/>
          <p:nvPr/>
        </p:nvSpPr>
        <p:spPr>
          <a:xfrm>
            <a:off x="961292" y="1781907"/>
            <a:ext cx="8405446" cy="1477328"/>
          </a:xfrm>
          <a:prstGeom prst="rect">
            <a:avLst/>
          </a:prstGeom>
          <a:noFill/>
        </p:spPr>
        <p:txBody>
          <a:bodyPr wrap="square" rtlCol="0">
            <a:spAutoFit/>
          </a:bodyPr>
          <a:lstStyle/>
          <a:p>
            <a:r>
              <a:rPr lang="ja-JP" altLang="en-US" dirty="0" smtClean="0"/>
              <a:t>仮説２－１　</a:t>
            </a:r>
            <a:r>
              <a:rPr lang="en-US" altLang="ja-JP" dirty="0" smtClean="0"/>
              <a:t>	</a:t>
            </a:r>
            <a:r>
              <a:rPr lang="ja-JP" altLang="en-US" dirty="0" smtClean="0"/>
              <a:t>ご当地</a:t>
            </a:r>
            <a:r>
              <a:rPr lang="ja-JP" altLang="en-US" dirty="0"/>
              <a:t>アイドル</a:t>
            </a:r>
            <a:r>
              <a:rPr lang="ja-JP" altLang="en-US" dirty="0" smtClean="0"/>
              <a:t>は</a:t>
            </a:r>
            <a:r>
              <a:rPr lang="ja-JP" altLang="en-US" dirty="0"/>
              <a:t>全国</a:t>
            </a:r>
            <a:r>
              <a:rPr lang="ja-JP" altLang="en-US" dirty="0" smtClean="0"/>
              <a:t>アイドルと比べ同等かそれ以上の</a:t>
            </a:r>
            <a:endParaRPr lang="en-US" altLang="ja-JP" dirty="0" smtClean="0"/>
          </a:p>
          <a:p>
            <a:r>
              <a:rPr lang="en-US" altLang="ja-JP" dirty="0"/>
              <a:t>	</a:t>
            </a:r>
            <a:r>
              <a:rPr lang="en-US" altLang="ja-JP" dirty="0" smtClean="0"/>
              <a:t>	</a:t>
            </a:r>
            <a:r>
              <a:rPr lang="ja-JP" altLang="en-US" dirty="0" smtClean="0"/>
              <a:t>経済効果をファンに要請できる</a:t>
            </a:r>
            <a:endParaRPr lang="en-US" altLang="ja-JP" dirty="0"/>
          </a:p>
          <a:p>
            <a:endParaRPr kumimoji="1" lang="en-US" altLang="ja-JP" dirty="0" smtClean="0"/>
          </a:p>
          <a:p>
            <a:r>
              <a:rPr lang="ja-JP" altLang="en-US" dirty="0" smtClean="0"/>
              <a:t>仮説２－２</a:t>
            </a:r>
            <a:r>
              <a:rPr lang="en-US" altLang="ja-JP" dirty="0" smtClean="0"/>
              <a:t>	</a:t>
            </a:r>
            <a:r>
              <a:rPr kumimoji="1" lang="ja-JP" altLang="en-US" dirty="0" smtClean="0"/>
              <a:t>ご当地アイドルは</a:t>
            </a:r>
            <a:r>
              <a:rPr lang="ja-JP" altLang="en-US" dirty="0"/>
              <a:t>全国</a:t>
            </a:r>
            <a:r>
              <a:rPr kumimoji="1" lang="ja-JP" altLang="en-US" dirty="0" smtClean="0"/>
              <a:t>アイドルと比べ所属地域への</a:t>
            </a:r>
            <a:endParaRPr kumimoji="1" lang="en-US" altLang="ja-JP" dirty="0" smtClean="0"/>
          </a:p>
          <a:p>
            <a:r>
              <a:rPr lang="en-US" altLang="ja-JP" dirty="0"/>
              <a:t>	</a:t>
            </a:r>
            <a:r>
              <a:rPr lang="en-US" altLang="ja-JP" dirty="0" smtClean="0"/>
              <a:t>	</a:t>
            </a:r>
            <a:r>
              <a:rPr lang="ja-JP" altLang="en-US" dirty="0" smtClean="0"/>
              <a:t>関心を高めやすい</a:t>
            </a:r>
            <a:endParaRPr kumimoji="1" lang="ja-JP" altLang="en-US" dirty="0"/>
          </a:p>
        </p:txBody>
      </p:sp>
    </p:spTree>
    <p:extLst>
      <p:ext uri="{BB962C8B-B14F-4D97-AF65-F5344CB8AC3E}">
        <p14:creationId xmlns:p14="http://schemas.microsoft.com/office/powerpoint/2010/main" val="9124727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1483997" y="6041362"/>
            <a:ext cx="683339" cy="365125"/>
          </a:xfrm>
        </p:spPr>
        <p:txBody>
          <a:bodyPr/>
          <a:lstStyle/>
          <a:p>
            <a:fld id="{9D466E45-A278-4229-A487-DDDF577E472D}" type="slidenum">
              <a:rPr kumimoji="1" lang="ja-JP" altLang="en-US" sz="1600" smtClean="0">
                <a:solidFill>
                  <a:schemeClr val="tx1"/>
                </a:solidFill>
              </a:rPr>
              <a:t>3</a:t>
            </a:fld>
            <a:endParaRPr kumimoji="1" lang="ja-JP" altLang="en-US" sz="1600" dirty="0">
              <a:solidFill>
                <a:schemeClr val="tx1"/>
              </a:solidFill>
            </a:endParaRPr>
          </a:p>
        </p:txBody>
      </p:sp>
      <p:sp>
        <p:nvSpPr>
          <p:cNvPr id="4" name="テキスト ボックス 3"/>
          <p:cNvSpPr txBox="1"/>
          <p:nvPr/>
        </p:nvSpPr>
        <p:spPr>
          <a:xfrm>
            <a:off x="1120462" y="2756078"/>
            <a:ext cx="7470201" cy="923330"/>
          </a:xfrm>
          <a:prstGeom prst="rect">
            <a:avLst/>
          </a:prstGeom>
          <a:noFill/>
        </p:spPr>
        <p:txBody>
          <a:bodyPr wrap="square" rtlCol="0">
            <a:spAutoFit/>
          </a:bodyPr>
          <a:lstStyle/>
          <a:p>
            <a:r>
              <a:rPr kumimoji="1" lang="ja-JP" altLang="en-US" sz="5400" b="1" dirty="0" smtClean="0">
                <a:ln w="22225">
                  <a:solidFill>
                    <a:schemeClr val="accent2"/>
                  </a:solidFill>
                  <a:prstDash val="solid"/>
                </a:ln>
                <a:solidFill>
                  <a:schemeClr val="accent2">
                    <a:lumMod val="40000"/>
                    <a:lumOff val="60000"/>
                  </a:schemeClr>
                </a:solidFill>
              </a:rPr>
              <a:t>地方自治体の状況</a:t>
            </a:r>
            <a:endParaRPr kumimoji="1" lang="ja-JP" altLang="en-US"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4766547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3" y="609600"/>
            <a:ext cx="3403347" cy="719328"/>
          </a:xfrm>
        </p:spPr>
        <p:txBody>
          <a:bodyPr>
            <a:noAutofit/>
          </a:bodyPr>
          <a:lstStyle/>
          <a:p>
            <a:r>
              <a:rPr kumimoji="1" lang="ja-JP" altLang="en-US" dirty="0" smtClean="0"/>
              <a:t>参考文献・</a:t>
            </a:r>
            <a:r>
              <a:rPr kumimoji="1" lang="en-US" altLang="ja-JP" dirty="0" smtClean="0"/>
              <a:t>URL</a:t>
            </a:r>
            <a:endParaRPr kumimoji="1" lang="ja-JP" altLang="en-US" dirty="0"/>
          </a:p>
        </p:txBody>
      </p:sp>
      <p:sp>
        <p:nvSpPr>
          <p:cNvPr id="4" name="スライド番号プレースホルダー 3"/>
          <p:cNvSpPr>
            <a:spLocks noGrp="1"/>
          </p:cNvSpPr>
          <p:nvPr>
            <p:ph type="sldNum" sz="quarter" idx="12"/>
          </p:nvPr>
        </p:nvSpPr>
        <p:spPr>
          <a:xfrm>
            <a:off x="11470349" y="6041362"/>
            <a:ext cx="683339" cy="365125"/>
          </a:xfrm>
        </p:spPr>
        <p:txBody>
          <a:bodyPr/>
          <a:lstStyle/>
          <a:p>
            <a:fld id="{9D466E45-A278-4229-A487-DDDF577E472D}" type="slidenum">
              <a:rPr kumimoji="1" lang="ja-JP" altLang="en-US" sz="1600" smtClean="0">
                <a:solidFill>
                  <a:schemeClr val="tx1"/>
                </a:solidFill>
              </a:rPr>
              <a:t>30</a:t>
            </a:fld>
            <a:endParaRPr kumimoji="1" lang="ja-JP" altLang="en-US" sz="1600" dirty="0">
              <a:solidFill>
                <a:schemeClr val="tx1"/>
              </a:solidFill>
            </a:endParaRPr>
          </a:p>
        </p:txBody>
      </p:sp>
      <p:sp>
        <p:nvSpPr>
          <p:cNvPr id="6" name="コンテンツ プレースホルダー 2"/>
          <p:cNvSpPr>
            <a:spLocks noGrp="1"/>
          </p:cNvSpPr>
          <p:nvPr>
            <p:ph idx="1"/>
          </p:nvPr>
        </p:nvSpPr>
        <p:spPr>
          <a:xfrm>
            <a:off x="677334" y="1388614"/>
            <a:ext cx="9014695" cy="5113314"/>
          </a:xfrm>
        </p:spPr>
        <p:txBody>
          <a:bodyPr>
            <a:normAutofit fontScale="25000" lnSpcReduction="20000"/>
          </a:bodyPr>
          <a:lstStyle/>
          <a:p>
            <a:r>
              <a:rPr lang="ja-JP" altLang="en-US" sz="5200" dirty="0" smtClean="0"/>
              <a:t>川上徹也（</a:t>
            </a:r>
            <a:r>
              <a:rPr lang="en-US" altLang="ja-JP" sz="5200" dirty="0" smtClean="0"/>
              <a:t>2014</a:t>
            </a:r>
            <a:r>
              <a:rPr lang="ja-JP" altLang="en-US" sz="5200" dirty="0" smtClean="0"/>
              <a:t>）</a:t>
            </a:r>
            <a:r>
              <a:rPr lang="en-US" altLang="ja-JP" sz="5200" dirty="0" smtClean="0"/>
              <a:t>『</a:t>
            </a:r>
            <a:r>
              <a:rPr lang="en-US" altLang="ja-JP" sz="5200" dirty="0" err="1" smtClean="0"/>
              <a:t>Negicco</a:t>
            </a:r>
            <a:r>
              <a:rPr lang="ja-JP" altLang="en-US" sz="5200" dirty="0" smtClean="0"/>
              <a:t>の成長ストーリーこそマーケティングの教科書だ</a:t>
            </a:r>
            <a:r>
              <a:rPr lang="en-US" altLang="ja-JP" sz="5200" dirty="0" smtClean="0"/>
              <a:t>』</a:t>
            </a:r>
            <a:r>
              <a:rPr lang="ja-JP" altLang="en-US" sz="5200" dirty="0" smtClean="0"/>
              <a:t>祥伝社</a:t>
            </a:r>
            <a:endParaRPr lang="en-US" altLang="ja-JP" sz="5200" dirty="0" smtClean="0"/>
          </a:p>
          <a:p>
            <a:r>
              <a:rPr lang="ja-JP" altLang="en-US" sz="5200" dirty="0" smtClean="0"/>
              <a:t>剣持綾乃（</a:t>
            </a:r>
            <a:r>
              <a:rPr lang="en-US" altLang="ja-JP" sz="5200" dirty="0" smtClean="0"/>
              <a:t>2015</a:t>
            </a:r>
            <a:r>
              <a:rPr lang="ja-JP" altLang="en-US" sz="5200" dirty="0" smtClean="0"/>
              <a:t>）</a:t>
            </a:r>
            <a:r>
              <a:rPr lang="en-US" altLang="ja-JP" sz="5200" dirty="0" smtClean="0"/>
              <a:t>『</a:t>
            </a:r>
            <a:r>
              <a:rPr lang="ja-JP" altLang="en-US" sz="5200" dirty="0" smtClean="0"/>
              <a:t>まっぷる　ご当地アイドル 地元のおすすめ教えちゃいます！</a:t>
            </a:r>
            <a:r>
              <a:rPr lang="en-US" altLang="ja-JP" sz="5200" dirty="0" smtClean="0"/>
              <a:t>』</a:t>
            </a:r>
            <a:r>
              <a:rPr lang="ja-JP" altLang="en-US" sz="5200" dirty="0" smtClean="0"/>
              <a:t>昭文社</a:t>
            </a:r>
            <a:endParaRPr lang="en-US" altLang="ja-JP" sz="5200" dirty="0" smtClean="0"/>
          </a:p>
          <a:p>
            <a:endParaRPr lang="en-US" altLang="ja-JP" sz="5200" dirty="0"/>
          </a:p>
          <a:p>
            <a:r>
              <a:rPr lang="ja-JP" altLang="en-US" sz="5200" dirty="0" smtClean="0"/>
              <a:t>高知</a:t>
            </a:r>
            <a:r>
              <a:rPr lang="ja-JP" altLang="en-US" sz="5200" dirty="0"/>
              <a:t>工科大学 </a:t>
            </a:r>
            <a:r>
              <a:rPr lang="ja-JP" altLang="en-US" sz="5200" dirty="0" smtClean="0"/>
              <a:t>開梨恵（</a:t>
            </a:r>
            <a:r>
              <a:rPr lang="en-US" altLang="ja-JP" sz="5200" dirty="0" smtClean="0"/>
              <a:t>2013</a:t>
            </a:r>
            <a:r>
              <a:rPr lang="ja-JP" altLang="en-US" sz="5200" dirty="0" smtClean="0"/>
              <a:t>）</a:t>
            </a:r>
            <a:r>
              <a:rPr lang="ja-JP" altLang="en-US" sz="5200" dirty="0"/>
              <a:t>「</a:t>
            </a:r>
            <a:r>
              <a:rPr lang="ja-JP" altLang="en-US" sz="5200" dirty="0" smtClean="0"/>
              <a:t>ローカルアイドル</a:t>
            </a:r>
            <a:r>
              <a:rPr lang="ja-JP" altLang="en-US" sz="5200" dirty="0"/>
              <a:t>の戦略と</a:t>
            </a:r>
            <a:r>
              <a:rPr lang="ja-JP" altLang="en-US" sz="5200" dirty="0" smtClean="0"/>
              <a:t>今後</a:t>
            </a:r>
            <a:r>
              <a:rPr lang="ja-JP" altLang="en-US" sz="5200" dirty="0"/>
              <a:t>」</a:t>
            </a:r>
            <a:r>
              <a:rPr lang="ja-JP" altLang="en-US" sz="5200" dirty="0" smtClean="0"/>
              <a:t>　　　　　　　　</a:t>
            </a:r>
            <a:r>
              <a:rPr lang="ja-JP" altLang="en-US" sz="5200" dirty="0" smtClean="0"/>
              <a:t>　　　　　　　　　</a:t>
            </a:r>
            <a:r>
              <a:rPr lang="ja-JP" altLang="en-US" sz="5200" dirty="0" smtClean="0"/>
              <a:t>　</a:t>
            </a:r>
            <a:r>
              <a:rPr lang="ja-JP" altLang="en-US" sz="5200" dirty="0"/>
              <a:t>　</a:t>
            </a:r>
            <a:r>
              <a:rPr lang="en-US" altLang="ja-JP" sz="5200" dirty="0" smtClean="0"/>
              <a:t>http</a:t>
            </a:r>
            <a:r>
              <a:rPr lang="en-US" altLang="ja-JP" sz="5200" dirty="0"/>
              <a:t>://</a:t>
            </a:r>
            <a:r>
              <a:rPr lang="en-US" altLang="ja-JP" sz="5200" dirty="0" smtClean="0"/>
              <a:t>www.kochi-tech.ac.jp/library/ron/2013/2013man/a1140472.pdf</a:t>
            </a:r>
            <a:endParaRPr lang="en-US" altLang="ja-JP" sz="5200" dirty="0"/>
          </a:p>
          <a:p>
            <a:r>
              <a:rPr lang="ja-JP" altLang="en-US" sz="5200" dirty="0">
                <a:latin typeface="+mn-ea"/>
              </a:rPr>
              <a:t>新潟テレビ</a:t>
            </a:r>
            <a:r>
              <a:rPr lang="en-US" altLang="ja-JP" sz="5200" dirty="0">
                <a:latin typeface="+mn-ea"/>
              </a:rPr>
              <a:t>21</a:t>
            </a:r>
            <a:r>
              <a:rPr lang="ja-JP" altLang="en-US" sz="5200" dirty="0">
                <a:latin typeface="+mn-ea"/>
              </a:rPr>
              <a:t> </a:t>
            </a:r>
            <a:r>
              <a:rPr lang="ja-JP" altLang="en-US" sz="5200" dirty="0" err="1">
                <a:latin typeface="+mn-ea"/>
              </a:rPr>
              <a:t>まるどり</a:t>
            </a:r>
            <a:r>
              <a:rPr lang="en-US" altLang="ja-JP" sz="5200" dirty="0" smtClean="0">
                <a:latin typeface="+mn-ea"/>
              </a:rPr>
              <a:t>!</a:t>
            </a:r>
            <a:r>
              <a:rPr lang="ja-JP" altLang="en-US" sz="5200" dirty="0" smtClean="0">
                <a:latin typeface="+mn-ea"/>
              </a:rPr>
              <a:t>（</a:t>
            </a:r>
            <a:r>
              <a:rPr lang="en-US" altLang="ja-JP" sz="5200" dirty="0" smtClean="0">
                <a:latin typeface="+mn-ea"/>
              </a:rPr>
              <a:t>2011</a:t>
            </a:r>
            <a:r>
              <a:rPr lang="ja-JP" altLang="en-US" sz="5200" dirty="0" smtClean="0">
                <a:latin typeface="+mn-ea"/>
              </a:rPr>
              <a:t>）</a:t>
            </a:r>
            <a:r>
              <a:rPr lang="ja-JP" altLang="en-US" sz="5200" dirty="0">
                <a:latin typeface="+mn-ea"/>
              </a:rPr>
              <a:t>「</a:t>
            </a:r>
            <a:r>
              <a:rPr lang="ja-JP" altLang="en-US" sz="5200" dirty="0" smtClean="0">
                <a:latin typeface="+mn-ea"/>
              </a:rPr>
              <a:t>ご当地</a:t>
            </a:r>
            <a:r>
              <a:rPr lang="ja-JP" altLang="en-US" sz="5200" dirty="0">
                <a:latin typeface="+mn-ea"/>
              </a:rPr>
              <a:t>アイドルの先駆け </a:t>
            </a:r>
            <a:r>
              <a:rPr lang="en-US" altLang="ja-JP" sz="5200" dirty="0" err="1">
                <a:latin typeface="+mn-ea"/>
              </a:rPr>
              <a:t>Negicco</a:t>
            </a:r>
            <a:r>
              <a:rPr lang="ja-JP" altLang="en-US" sz="5200" dirty="0">
                <a:latin typeface="+mn-ea"/>
              </a:rPr>
              <a:t>に</a:t>
            </a:r>
            <a:r>
              <a:rPr lang="ja-JP" altLang="en-US" sz="5200" dirty="0" smtClean="0">
                <a:latin typeface="+mn-ea"/>
              </a:rPr>
              <a:t>迫る</a:t>
            </a:r>
            <a:r>
              <a:rPr lang="ja-JP" altLang="en-US" sz="5200" dirty="0">
                <a:latin typeface="+mn-ea"/>
              </a:rPr>
              <a:t>」</a:t>
            </a:r>
            <a:r>
              <a:rPr lang="en-US" altLang="ja-JP" sz="5200" dirty="0" smtClean="0"/>
              <a:t>http://uxtv.jp/blog/marudori/tokuho_answer/2011/09/post-94.html</a:t>
            </a:r>
          </a:p>
          <a:p>
            <a:r>
              <a:rPr lang="en-US" altLang="ja-JP" sz="5200" dirty="0" smtClean="0"/>
              <a:t>Asian beat</a:t>
            </a:r>
            <a:r>
              <a:rPr lang="ja-JP" altLang="en-US" sz="5200" dirty="0" smtClean="0"/>
              <a:t>（</a:t>
            </a:r>
            <a:r>
              <a:rPr lang="en-US" altLang="ja-JP" sz="5200" dirty="0" smtClean="0"/>
              <a:t>2013</a:t>
            </a:r>
            <a:r>
              <a:rPr lang="ja-JP" altLang="en-US" sz="5200" dirty="0" smtClean="0"/>
              <a:t>）「地元</a:t>
            </a:r>
            <a:r>
              <a:rPr lang="ja-JP" altLang="en-US" sz="5200" dirty="0"/>
              <a:t>商店街はなぜそのアイドルグループを全力で応援したのか</a:t>
            </a:r>
            <a:r>
              <a:rPr lang="ja-JP" altLang="en-US" sz="5200" dirty="0" smtClean="0"/>
              <a:t>？」</a:t>
            </a:r>
            <a:r>
              <a:rPr lang="en-US" altLang="ja-JP" sz="5200" dirty="0" smtClean="0"/>
              <a:t>http://asianbeat.com/ja/jjj/jjj064.html</a:t>
            </a:r>
          </a:p>
          <a:p>
            <a:r>
              <a:rPr lang="ja-JP" altLang="en-US" sz="5200" dirty="0" smtClean="0"/>
              <a:t>下野新聞（</a:t>
            </a:r>
            <a:r>
              <a:rPr lang="en-US" altLang="ja-JP" sz="5200" dirty="0" smtClean="0"/>
              <a:t>2015</a:t>
            </a:r>
            <a:r>
              <a:rPr lang="ja-JP" altLang="en-US" sz="5200" dirty="0" smtClean="0"/>
              <a:t>）</a:t>
            </a:r>
            <a:r>
              <a:rPr lang="ja-JP" altLang="en-US" sz="5200" dirty="0"/>
              <a:t>「</a:t>
            </a:r>
            <a:r>
              <a:rPr lang="ja-JP" altLang="en-US" sz="5200" dirty="0" smtClean="0"/>
              <a:t>と</a:t>
            </a:r>
            <a:r>
              <a:rPr lang="ja-JP" altLang="en-US" sz="5200" dirty="0" err="1" smtClean="0"/>
              <a:t>ち</a:t>
            </a:r>
            <a:r>
              <a:rPr lang="ja-JP" altLang="en-US" sz="5200" dirty="0" smtClean="0"/>
              <a:t>おとめ販売、目標達成</a:t>
            </a:r>
            <a:r>
              <a:rPr lang="en-US" altLang="ja-JP" sz="5200" dirty="0" smtClean="0"/>
              <a:t>JA</a:t>
            </a:r>
            <a:r>
              <a:rPr lang="ja-JP" altLang="en-US" sz="5200" dirty="0" smtClean="0"/>
              <a:t>はが野が</a:t>
            </a:r>
            <a:r>
              <a:rPr lang="en-US" altLang="ja-JP" sz="5200" dirty="0" smtClean="0"/>
              <a:t>85</a:t>
            </a:r>
            <a:r>
              <a:rPr lang="ja-JP" altLang="en-US" sz="5200" dirty="0" smtClean="0"/>
              <a:t>億突破祝う</a:t>
            </a:r>
            <a:r>
              <a:rPr lang="ja-JP" altLang="en-US" sz="5200" dirty="0"/>
              <a:t>」</a:t>
            </a:r>
            <a:r>
              <a:rPr lang="en-US" altLang="ja-JP" sz="5200" dirty="0" smtClean="0"/>
              <a:t>http://www.shimotsuke.co.jp/news/tochigi/economics/news/20150717/2022438</a:t>
            </a:r>
          </a:p>
          <a:p>
            <a:r>
              <a:rPr lang="ja-JP" altLang="en-US" sz="5200" dirty="0" smtClean="0"/>
              <a:t>首相官邸（</a:t>
            </a:r>
            <a:r>
              <a:rPr lang="en-US" altLang="ja-JP" sz="5200" dirty="0" smtClean="0"/>
              <a:t>2014</a:t>
            </a:r>
            <a:r>
              <a:rPr lang="ja-JP" altLang="en-US" sz="5200" dirty="0" smtClean="0"/>
              <a:t>）</a:t>
            </a:r>
            <a:r>
              <a:rPr lang="ja-JP" altLang="en-US" sz="5200" dirty="0"/>
              <a:t>「</a:t>
            </a:r>
            <a:r>
              <a:rPr lang="ja-JP" altLang="en-US" sz="5200" dirty="0" smtClean="0"/>
              <a:t>各府省</a:t>
            </a:r>
            <a:r>
              <a:rPr lang="ja-JP" altLang="en-US" sz="5200" dirty="0"/>
              <a:t>における地方創生に向けた基本的方向性と具体的取組に</a:t>
            </a:r>
            <a:r>
              <a:rPr lang="ja-JP" altLang="en-US" sz="5200" dirty="0" smtClean="0"/>
              <a:t>ついて」</a:t>
            </a:r>
            <a:r>
              <a:rPr lang="en-US" altLang="ja-JP" sz="5200" dirty="0" smtClean="0"/>
              <a:t>http</a:t>
            </a:r>
            <a:r>
              <a:rPr lang="en-US" altLang="ja-JP" sz="5200" dirty="0"/>
              <a:t>://</a:t>
            </a:r>
            <a:r>
              <a:rPr lang="en-US" altLang="ja-JP" sz="5200" dirty="0" smtClean="0"/>
              <a:t>www.kantei.go.jp/jp/singi/sousei/meeting/honbukaigou/h26-10-10-siryou2.pdf</a:t>
            </a:r>
          </a:p>
          <a:p>
            <a:r>
              <a:rPr lang="ja-JP" altLang="en-US" sz="5200" dirty="0"/>
              <a:t>日経トレンディネット </a:t>
            </a:r>
            <a:r>
              <a:rPr lang="en-US" altLang="ja-JP" sz="5200" dirty="0"/>
              <a:t>2012</a:t>
            </a:r>
            <a:r>
              <a:rPr lang="ja-JP" altLang="en-US" sz="5200" dirty="0"/>
              <a:t>年 </a:t>
            </a:r>
            <a:r>
              <a:rPr lang="ja-JP" altLang="en-US" sz="5200" dirty="0" smtClean="0"/>
              <a:t>「勢い</a:t>
            </a:r>
            <a:r>
              <a:rPr lang="ja-JP" altLang="en-US" sz="5200" dirty="0"/>
              <a:t>増す</a:t>
            </a:r>
            <a:r>
              <a:rPr lang="ja-JP" altLang="en-US" sz="5200" dirty="0" smtClean="0"/>
              <a:t>ローカルアイドル」</a:t>
            </a:r>
            <a:r>
              <a:rPr lang="en-US" altLang="ja-JP" sz="5200" dirty="0" smtClean="0"/>
              <a:t>http</a:t>
            </a:r>
            <a:r>
              <a:rPr lang="en-US" altLang="ja-JP" sz="5200" dirty="0"/>
              <a:t>://trendy.nikkeibp.co.jp/article/pickup/20120807/1042356/?ST=life&amp;P=2</a:t>
            </a:r>
            <a:endParaRPr lang="ja-JP" altLang="en-US" sz="5200" dirty="0"/>
          </a:p>
          <a:p>
            <a:r>
              <a:rPr lang="ja-JP" altLang="en-US" sz="5200" dirty="0"/>
              <a:t>マイナビニュース（</a:t>
            </a:r>
            <a:r>
              <a:rPr lang="en-US" altLang="ja-JP" sz="5200" dirty="0"/>
              <a:t>2015</a:t>
            </a:r>
            <a:r>
              <a:rPr lang="ja-JP" altLang="en-US" sz="5200" dirty="0"/>
              <a:t>）「</a:t>
            </a:r>
            <a:r>
              <a:rPr lang="ja-JP" altLang="en-US" sz="5200" dirty="0" err="1"/>
              <a:t>ゆる</a:t>
            </a:r>
            <a:r>
              <a:rPr lang="ja-JP" altLang="en-US" sz="5200" dirty="0"/>
              <a:t>キャラブームは落ち着いた？まだ流行ってる？</a:t>
            </a:r>
            <a:r>
              <a:rPr lang="ja-JP" altLang="en-US" sz="5200" dirty="0" smtClean="0"/>
              <a:t>」</a:t>
            </a:r>
            <a:r>
              <a:rPr lang="en-US" altLang="ja-JP" sz="5200" dirty="0"/>
              <a:t>http://news.mynavi.jp/news/2015/05/28/185</a:t>
            </a:r>
            <a:r>
              <a:rPr lang="en-US" altLang="ja-JP" sz="5200" dirty="0" smtClean="0"/>
              <a:t>/</a:t>
            </a:r>
          </a:p>
          <a:p>
            <a:r>
              <a:rPr lang="ja-JP" altLang="en-US" sz="5200" dirty="0"/>
              <a:t>オリコンスタイル（</a:t>
            </a:r>
            <a:r>
              <a:rPr lang="en-US" altLang="ja-JP" sz="5200" dirty="0"/>
              <a:t>2015</a:t>
            </a:r>
            <a:r>
              <a:rPr lang="ja-JP" altLang="en-US" sz="5200" dirty="0"/>
              <a:t>）「</a:t>
            </a:r>
            <a:r>
              <a:rPr lang="en-US" altLang="ja-JP" sz="5200" dirty="0"/>
              <a:t>2015</a:t>
            </a:r>
            <a:r>
              <a:rPr lang="ja-JP" altLang="en-US" sz="5200" dirty="0"/>
              <a:t>年もアイドルブームは継続するのか？</a:t>
            </a:r>
            <a:r>
              <a:rPr lang="ja-JP" altLang="en-US" sz="5200" dirty="0" smtClean="0"/>
              <a:t>」　　　　　　　　　　　　　　　　　　　　　　　</a:t>
            </a:r>
            <a:r>
              <a:rPr lang="en-US" altLang="ja-JP" sz="5200" dirty="0" smtClean="0"/>
              <a:t>http</a:t>
            </a:r>
            <a:r>
              <a:rPr lang="en-US" altLang="ja-JP" sz="5200" dirty="0"/>
              <a:t>://</a:t>
            </a:r>
            <a:r>
              <a:rPr lang="en-US" altLang="ja-JP" sz="5200" dirty="0" smtClean="0"/>
              <a:t>www.oricon.co.jp/news/2046689/full/</a:t>
            </a:r>
            <a:endParaRPr lang="en-US" altLang="ja-JP" sz="5200" dirty="0"/>
          </a:p>
          <a:p>
            <a:r>
              <a:rPr lang="ja-JP" altLang="en-US" sz="5400" dirty="0"/>
              <a:t>ウゴパン「今も増え続けている</a:t>
            </a:r>
            <a:r>
              <a:rPr lang="ja-JP" altLang="en-US" sz="5400" dirty="0" err="1"/>
              <a:t>ゆる</a:t>
            </a:r>
            <a:r>
              <a:rPr lang="ja-JP" altLang="en-US" sz="5400" dirty="0"/>
              <a:t>キャラ</a:t>
            </a:r>
            <a:r>
              <a:rPr lang="en-US" altLang="ja-JP" sz="5400" dirty="0"/>
              <a:t>―</a:t>
            </a:r>
            <a:r>
              <a:rPr lang="ja-JP" altLang="en-US" sz="5400" dirty="0"/>
              <a:t>彼らはいったい何のために頑張っているの？」 </a:t>
            </a:r>
            <a:r>
              <a:rPr lang="ja-JP" altLang="en-US" sz="5200" dirty="0" smtClean="0"/>
              <a:t>http</a:t>
            </a:r>
            <a:r>
              <a:rPr lang="ja-JP" altLang="en-US" sz="5200" dirty="0"/>
              <a:t>://ugopan.net/news33b.html</a:t>
            </a:r>
          </a:p>
          <a:p>
            <a:endParaRPr lang="ja-JP" altLang="en-US" sz="2900" dirty="0"/>
          </a:p>
          <a:p>
            <a:endParaRPr lang="ja-JP" altLang="en-US" sz="1400" dirty="0"/>
          </a:p>
          <a:p>
            <a:endParaRPr lang="en-US" altLang="ja-JP" sz="1400" dirty="0" smtClean="0"/>
          </a:p>
          <a:p>
            <a:pPr marL="0" indent="0">
              <a:buNone/>
            </a:pPr>
            <a:r>
              <a:rPr lang="ja-JP" altLang="en-US" sz="1400" dirty="0" smtClean="0"/>
              <a:t>　</a:t>
            </a:r>
            <a:endParaRPr kumimoji="1" lang="ja-JP" altLang="en-US" sz="1400" dirty="0"/>
          </a:p>
        </p:txBody>
      </p:sp>
    </p:spTree>
    <p:extLst>
      <p:ext uri="{BB962C8B-B14F-4D97-AF65-F5344CB8AC3E}">
        <p14:creationId xmlns:p14="http://schemas.microsoft.com/office/powerpoint/2010/main" val="1894353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11483997" y="6041362"/>
            <a:ext cx="683339" cy="365125"/>
          </a:xfrm>
        </p:spPr>
        <p:txBody>
          <a:bodyPr/>
          <a:lstStyle/>
          <a:p>
            <a:fld id="{9D466E45-A278-4229-A487-DDDF577E472D}" type="slidenum">
              <a:rPr kumimoji="1" lang="ja-JP" altLang="en-US" sz="1600" smtClean="0">
                <a:solidFill>
                  <a:schemeClr val="tx1"/>
                </a:solidFill>
              </a:rPr>
              <a:t>31</a:t>
            </a:fld>
            <a:endParaRPr kumimoji="1" lang="ja-JP" altLang="en-US" sz="1600" dirty="0">
              <a:solidFill>
                <a:schemeClr val="tx1"/>
              </a:solidFill>
            </a:endParaRPr>
          </a:p>
        </p:txBody>
      </p:sp>
      <p:sp>
        <p:nvSpPr>
          <p:cNvPr id="5" name="テキスト ボックス 4"/>
          <p:cNvSpPr txBox="1"/>
          <p:nvPr/>
        </p:nvSpPr>
        <p:spPr>
          <a:xfrm>
            <a:off x="3997569" y="3247292"/>
            <a:ext cx="3692770" cy="369332"/>
          </a:xfrm>
          <a:prstGeom prst="rect">
            <a:avLst/>
          </a:prstGeom>
          <a:noFill/>
        </p:spPr>
        <p:txBody>
          <a:bodyPr wrap="square" rtlCol="0">
            <a:spAutoFit/>
          </a:bodyPr>
          <a:lstStyle/>
          <a:p>
            <a:r>
              <a:rPr lang="ja-JP" altLang="en-US" dirty="0" smtClean="0"/>
              <a:t>ご清聴ありがとうございました</a:t>
            </a:r>
            <a:endParaRPr kumimoji="1" lang="ja-JP" altLang="en-US" dirty="0"/>
          </a:p>
        </p:txBody>
      </p:sp>
    </p:spTree>
    <p:extLst>
      <p:ext uri="{BB962C8B-B14F-4D97-AF65-F5344CB8AC3E}">
        <p14:creationId xmlns:p14="http://schemas.microsoft.com/office/powerpoint/2010/main" val="25869603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3" y="609600"/>
            <a:ext cx="3578143" cy="656492"/>
          </a:xfrm>
        </p:spPr>
        <p:txBody>
          <a:bodyPr>
            <a:normAutofit/>
          </a:bodyPr>
          <a:lstStyle/>
          <a:p>
            <a:r>
              <a:rPr lang="ja-JP" altLang="en-US" dirty="0" smtClean="0"/>
              <a:t>地方の宣伝手段</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3" name="スライド番号プレースホルダー 2"/>
          <p:cNvSpPr>
            <a:spLocks noGrp="1"/>
          </p:cNvSpPr>
          <p:nvPr>
            <p:ph type="sldNum" sz="quarter" idx="12"/>
          </p:nvPr>
        </p:nvSpPr>
        <p:spPr/>
        <p:txBody>
          <a:bodyPr/>
          <a:lstStyle/>
          <a:p>
            <a:fld id="{9D466E45-A278-4229-A487-DDDF577E472D}" type="slidenum">
              <a:rPr kumimoji="1" lang="ja-JP" altLang="en-US" sz="1600" smtClean="0">
                <a:solidFill>
                  <a:schemeClr val="tx1"/>
                </a:solidFill>
              </a:rPr>
              <a:t>32</a:t>
            </a:fld>
            <a:endParaRPr kumimoji="1" lang="ja-JP" altLang="en-US" sz="1600" dirty="0">
              <a:solidFill>
                <a:schemeClr val="tx1"/>
              </a:solidFill>
            </a:endParaRPr>
          </a:p>
        </p:txBody>
      </p:sp>
      <p:sp>
        <p:nvSpPr>
          <p:cNvPr id="4" name="フリーフォーム 3"/>
          <p:cNvSpPr/>
          <p:nvPr/>
        </p:nvSpPr>
        <p:spPr>
          <a:xfrm>
            <a:off x="1012416" y="4001126"/>
            <a:ext cx="5040000" cy="2160000"/>
          </a:xfrm>
          <a:custGeom>
            <a:avLst/>
            <a:gdLst>
              <a:gd name="connsiteX0" fmla="*/ 0 w 7257629"/>
              <a:gd name="connsiteY0" fmla="*/ 2910808 h 3236031"/>
              <a:gd name="connsiteX1" fmla="*/ 2343955 w 7257629"/>
              <a:gd name="connsiteY1" fmla="*/ 183 h 3236031"/>
              <a:gd name="connsiteX2" fmla="*/ 4443211 w 7257629"/>
              <a:gd name="connsiteY2" fmla="*/ 2769140 h 3236031"/>
              <a:gd name="connsiteX3" fmla="*/ 6864439 w 7257629"/>
              <a:gd name="connsiteY3" fmla="*/ 3181264 h 3236031"/>
              <a:gd name="connsiteX4" fmla="*/ 7225048 w 7257629"/>
              <a:gd name="connsiteY4" fmla="*/ 3219901 h 32360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7629" h="3236031">
                <a:moveTo>
                  <a:pt x="0" y="2910808"/>
                </a:moveTo>
                <a:cubicBezTo>
                  <a:pt x="801710" y="1467301"/>
                  <a:pt x="1603420" y="23794"/>
                  <a:pt x="2343955" y="183"/>
                </a:cubicBezTo>
                <a:cubicBezTo>
                  <a:pt x="3084490" y="-23428"/>
                  <a:pt x="3689797" y="2238960"/>
                  <a:pt x="4443211" y="2769140"/>
                </a:cubicBezTo>
                <a:cubicBezTo>
                  <a:pt x="5196625" y="3299320"/>
                  <a:pt x="6400800" y="3106137"/>
                  <a:pt x="6864439" y="3181264"/>
                </a:cubicBezTo>
                <a:cubicBezTo>
                  <a:pt x="7328079" y="3256391"/>
                  <a:pt x="7276563" y="3238146"/>
                  <a:pt x="7225048" y="321990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p:cNvSpPr/>
          <p:nvPr/>
        </p:nvSpPr>
        <p:spPr>
          <a:xfrm>
            <a:off x="2234820" y="4001126"/>
            <a:ext cx="4680000" cy="2127804"/>
          </a:xfrm>
          <a:custGeom>
            <a:avLst/>
            <a:gdLst>
              <a:gd name="connsiteX0" fmla="*/ 135760 w 6127024"/>
              <a:gd name="connsiteY0" fmla="*/ 2717081 h 2788546"/>
              <a:gd name="connsiteX1" fmla="*/ 161518 w 6127024"/>
              <a:gd name="connsiteY1" fmla="*/ 2665565 h 2788546"/>
              <a:gd name="connsiteX2" fmla="*/ 4128211 w 6127024"/>
              <a:gd name="connsiteY2" fmla="*/ 167064 h 2788546"/>
              <a:gd name="connsiteX3" fmla="*/ 5995648 w 6127024"/>
              <a:gd name="connsiteY3" fmla="*/ 231458 h 2788546"/>
              <a:gd name="connsiteX4" fmla="*/ 5969890 w 6127024"/>
              <a:gd name="connsiteY4" fmla="*/ 231458 h 2788546"/>
              <a:gd name="connsiteX5" fmla="*/ 5957011 w 6127024"/>
              <a:gd name="connsiteY5" fmla="*/ 218579 h 27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7024" h="2788546">
                <a:moveTo>
                  <a:pt x="135760" y="2717081"/>
                </a:moveTo>
                <a:cubicBezTo>
                  <a:pt x="-184065" y="2903824"/>
                  <a:pt x="161518" y="2665565"/>
                  <a:pt x="161518" y="2665565"/>
                </a:cubicBezTo>
                <a:cubicBezTo>
                  <a:pt x="826926" y="2240562"/>
                  <a:pt x="3155856" y="572748"/>
                  <a:pt x="4128211" y="167064"/>
                </a:cubicBezTo>
                <a:cubicBezTo>
                  <a:pt x="5100566" y="-238620"/>
                  <a:pt x="5688702" y="220726"/>
                  <a:pt x="5995648" y="231458"/>
                </a:cubicBezTo>
                <a:cubicBezTo>
                  <a:pt x="6302595" y="242190"/>
                  <a:pt x="5976329" y="233604"/>
                  <a:pt x="5969890" y="231458"/>
                </a:cubicBezTo>
                <a:cubicBezTo>
                  <a:pt x="5963451" y="229312"/>
                  <a:pt x="5960231" y="223945"/>
                  <a:pt x="5957011" y="21857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吹き出し 7"/>
          <p:cNvSpPr/>
          <p:nvPr/>
        </p:nvSpPr>
        <p:spPr>
          <a:xfrm>
            <a:off x="1247784" y="3131046"/>
            <a:ext cx="1587795" cy="576246"/>
          </a:xfrm>
          <a:prstGeom prst="wedgeRectCallout">
            <a:avLst>
              <a:gd name="adj1" fmla="val 30635"/>
              <a:gd name="adj2" fmla="val 93193"/>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397399" y="3261200"/>
            <a:ext cx="1350273" cy="369332"/>
          </a:xfrm>
          <a:prstGeom prst="rect">
            <a:avLst/>
          </a:prstGeom>
          <a:noFill/>
        </p:spPr>
        <p:txBody>
          <a:bodyPr wrap="square" rtlCol="0">
            <a:spAutoFit/>
          </a:bodyPr>
          <a:lstStyle/>
          <a:p>
            <a:r>
              <a:rPr kumimoji="1" lang="ja-JP" altLang="en-US" dirty="0" err="1" smtClean="0"/>
              <a:t>ゆる</a:t>
            </a:r>
            <a:r>
              <a:rPr kumimoji="1" lang="ja-JP" altLang="en-US" dirty="0" smtClean="0"/>
              <a:t>キャラ</a:t>
            </a:r>
            <a:endParaRPr kumimoji="1" lang="ja-JP" altLang="en-US" dirty="0"/>
          </a:p>
        </p:txBody>
      </p:sp>
      <p:cxnSp>
        <p:nvCxnSpPr>
          <p:cNvPr id="12" name="直線矢印コネクタ 11"/>
          <p:cNvCxnSpPr/>
          <p:nvPr/>
        </p:nvCxnSpPr>
        <p:spPr>
          <a:xfrm flipV="1">
            <a:off x="301835" y="6363843"/>
            <a:ext cx="7315547" cy="0"/>
          </a:xfrm>
          <a:prstGeom prst="straightConnector1">
            <a:avLst/>
          </a:prstGeom>
          <a:ln w="38100">
            <a:solidFill>
              <a:schemeClr val="tx1"/>
            </a:solidFill>
            <a:headEnd type="none"/>
            <a:tailEnd type="triangle"/>
          </a:ln>
        </p:spPr>
        <p:style>
          <a:lnRef idx="1">
            <a:schemeClr val="dk1"/>
          </a:lnRef>
          <a:fillRef idx="0">
            <a:schemeClr val="dk1"/>
          </a:fillRef>
          <a:effectRef idx="0">
            <a:schemeClr val="dk1"/>
          </a:effectRef>
          <a:fontRef idx="minor">
            <a:schemeClr val="tx1"/>
          </a:fontRef>
        </p:style>
      </p:cxnSp>
      <p:cxnSp>
        <p:nvCxnSpPr>
          <p:cNvPr id="14" name="直線矢印コネクタ 13"/>
          <p:cNvCxnSpPr/>
          <p:nvPr/>
        </p:nvCxnSpPr>
        <p:spPr>
          <a:xfrm flipH="1" flipV="1">
            <a:off x="733656" y="3213117"/>
            <a:ext cx="0" cy="34445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7691732" y="6206432"/>
            <a:ext cx="714942" cy="400110"/>
          </a:xfrm>
          <a:prstGeom prst="rect">
            <a:avLst/>
          </a:prstGeom>
          <a:noFill/>
        </p:spPr>
        <p:txBody>
          <a:bodyPr wrap="square" rtlCol="0">
            <a:spAutoFit/>
          </a:bodyPr>
          <a:lstStyle/>
          <a:p>
            <a:r>
              <a:rPr kumimoji="1" lang="ja-JP" altLang="en-US" sz="2000" b="1" dirty="0" smtClean="0"/>
              <a:t>時間</a:t>
            </a:r>
            <a:endParaRPr kumimoji="1" lang="ja-JP" altLang="en-US" sz="2000" b="1" dirty="0"/>
          </a:p>
        </p:txBody>
      </p:sp>
      <p:sp>
        <p:nvSpPr>
          <p:cNvPr id="6" name="テキスト ボックス 5"/>
          <p:cNvSpPr txBox="1"/>
          <p:nvPr/>
        </p:nvSpPr>
        <p:spPr>
          <a:xfrm>
            <a:off x="264061" y="2781097"/>
            <a:ext cx="939190" cy="369332"/>
          </a:xfrm>
          <a:prstGeom prst="rect">
            <a:avLst/>
          </a:prstGeom>
          <a:noFill/>
        </p:spPr>
        <p:txBody>
          <a:bodyPr wrap="square" rtlCol="0">
            <a:spAutoFit/>
          </a:bodyPr>
          <a:lstStyle/>
          <a:p>
            <a:r>
              <a:rPr kumimoji="1" lang="ja-JP" altLang="en-US" b="1" dirty="0" smtClean="0"/>
              <a:t>活用数</a:t>
            </a:r>
            <a:endParaRPr kumimoji="1" lang="ja-JP" altLang="en-US" b="1" dirty="0"/>
          </a:p>
        </p:txBody>
      </p:sp>
      <p:sp>
        <p:nvSpPr>
          <p:cNvPr id="15" name="爆発 1 14"/>
          <p:cNvSpPr/>
          <p:nvPr/>
        </p:nvSpPr>
        <p:spPr>
          <a:xfrm>
            <a:off x="7857576" y="3015801"/>
            <a:ext cx="3196910" cy="2490065"/>
          </a:xfrm>
          <a:prstGeom prst="irregularSeal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dirty="0" err="1" smtClean="0"/>
              <a:t>ゆる</a:t>
            </a:r>
            <a:r>
              <a:rPr lang="ja-JP" altLang="en-US" dirty="0" smtClean="0"/>
              <a:t>キャラが</a:t>
            </a:r>
            <a:endParaRPr lang="en-US" altLang="ja-JP" dirty="0" smtClean="0"/>
          </a:p>
          <a:p>
            <a:pPr algn="ctr"/>
            <a:r>
              <a:rPr lang="ja-JP" altLang="en-US" dirty="0" smtClean="0"/>
              <a:t>衰退している</a:t>
            </a:r>
            <a:endParaRPr lang="en-US" dirty="0"/>
          </a:p>
        </p:txBody>
      </p:sp>
      <p:sp>
        <p:nvSpPr>
          <p:cNvPr id="35" name="四角形吹き出し 34"/>
          <p:cNvSpPr/>
          <p:nvPr/>
        </p:nvSpPr>
        <p:spPr>
          <a:xfrm>
            <a:off x="4574820" y="3130285"/>
            <a:ext cx="1974072" cy="576246"/>
          </a:xfrm>
          <a:prstGeom prst="wedgeRectCallout">
            <a:avLst>
              <a:gd name="adj1" fmla="val 18822"/>
              <a:gd name="adj2" fmla="val 8709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4747652" y="3234503"/>
            <a:ext cx="1984404" cy="369332"/>
          </a:xfrm>
          <a:prstGeom prst="rect">
            <a:avLst/>
          </a:prstGeom>
          <a:noFill/>
        </p:spPr>
        <p:txBody>
          <a:bodyPr wrap="square" rtlCol="0">
            <a:spAutoFit/>
          </a:bodyPr>
          <a:lstStyle/>
          <a:p>
            <a:r>
              <a:rPr lang="ja-JP" altLang="en-US" dirty="0" smtClean="0"/>
              <a:t>ご当地</a:t>
            </a:r>
            <a:r>
              <a:rPr lang="ja-JP" altLang="en-US" dirty="0"/>
              <a:t>アイドル</a:t>
            </a:r>
            <a:endParaRPr kumimoji="1" lang="ja-JP" altLang="en-US" dirty="0"/>
          </a:p>
        </p:txBody>
      </p:sp>
      <p:pic>
        <p:nvPicPr>
          <p:cNvPr id="40" name="図 39"/>
          <p:cNvPicPr>
            <a:picLocks noChangeAspect="1"/>
          </p:cNvPicPr>
          <p:nvPr/>
        </p:nvPicPr>
        <p:blipFill>
          <a:blip r:embed="rId3"/>
          <a:stretch>
            <a:fillRect/>
          </a:stretch>
        </p:blipFill>
        <p:spPr>
          <a:xfrm>
            <a:off x="8237934" y="94431"/>
            <a:ext cx="3900510" cy="1734369"/>
          </a:xfrm>
          <a:prstGeom prst="rect">
            <a:avLst/>
          </a:prstGeom>
        </p:spPr>
      </p:pic>
      <p:sp>
        <p:nvSpPr>
          <p:cNvPr id="39" name="正方形/長方形 38"/>
          <p:cNvSpPr/>
          <p:nvPr/>
        </p:nvSpPr>
        <p:spPr>
          <a:xfrm>
            <a:off x="8107917" y="94431"/>
            <a:ext cx="4072354" cy="620677"/>
          </a:xfrm>
          <a:prstGeom prst="rect">
            <a:avLst/>
          </a:prstGeom>
          <a:noFill/>
          <a:ln w="57150">
            <a:solidFill>
              <a:srgbClr val="FF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p:cNvCxnSpPr/>
          <p:nvPr/>
        </p:nvCxnSpPr>
        <p:spPr>
          <a:xfrm flipH="1">
            <a:off x="3411414" y="3603835"/>
            <a:ext cx="0" cy="276000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角丸四角形吹き出し 43"/>
          <p:cNvSpPr/>
          <p:nvPr/>
        </p:nvSpPr>
        <p:spPr>
          <a:xfrm>
            <a:off x="3329354" y="2781097"/>
            <a:ext cx="1008184" cy="664769"/>
          </a:xfrm>
          <a:prstGeom prst="wedgeRoundRectCallout">
            <a:avLst>
              <a:gd name="adj1" fmla="val -32461"/>
              <a:gd name="adj2" fmla="val 81898"/>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3505375" y="2965763"/>
            <a:ext cx="748320" cy="369332"/>
          </a:xfrm>
          <a:prstGeom prst="rect">
            <a:avLst/>
          </a:prstGeom>
          <a:noFill/>
        </p:spPr>
        <p:txBody>
          <a:bodyPr wrap="square" rtlCol="0">
            <a:spAutoFit/>
          </a:bodyPr>
          <a:lstStyle/>
          <a:p>
            <a:r>
              <a:rPr kumimoji="1" lang="ja-JP" altLang="en-US" dirty="0" smtClean="0"/>
              <a:t>現在</a:t>
            </a:r>
            <a:endParaRPr kumimoji="1" lang="ja-JP" altLang="en-US" dirty="0"/>
          </a:p>
        </p:txBody>
      </p:sp>
    </p:spTree>
    <p:extLst>
      <p:ext uri="{BB962C8B-B14F-4D97-AF65-F5344CB8AC3E}">
        <p14:creationId xmlns:p14="http://schemas.microsoft.com/office/powerpoint/2010/main" val="2778383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地方の過疎に集まる注目</a:t>
            </a:r>
            <a:endParaRPr kumimoji="1" lang="ja-JP" altLang="en-US" dirty="0"/>
          </a:p>
        </p:txBody>
      </p:sp>
      <p:pic>
        <p:nvPicPr>
          <p:cNvPr id="5" name="コンテンツ プレースホルダー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7334" y="2467525"/>
            <a:ext cx="4983462" cy="3359800"/>
          </a:xfrm>
        </p:spPr>
      </p:pic>
      <p:sp>
        <p:nvSpPr>
          <p:cNvPr id="4" name="スライド番号プレースホルダー 3"/>
          <p:cNvSpPr>
            <a:spLocks noGrp="1"/>
          </p:cNvSpPr>
          <p:nvPr>
            <p:ph type="sldNum" sz="quarter" idx="12"/>
          </p:nvPr>
        </p:nvSpPr>
        <p:spPr>
          <a:xfrm>
            <a:off x="11493883" y="6041362"/>
            <a:ext cx="683339" cy="365125"/>
          </a:xfrm>
        </p:spPr>
        <p:txBody>
          <a:bodyPr/>
          <a:lstStyle/>
          <a:p>
            <a:r>
              <a:rPr lang="en-US" altLang="ja-JP" sz="1600" dirty="0">
                <a:solidFill>
                  <a:schemeClr val="tx1"/>
                </a:solidFill>
              </a:rPr>
              <a:t>4</a:t>
            </a:r>
            <a:endParaRPr lang="ja-JP" altLang="en-US" sz="1600" dirty="0">
              <a:solidFill>
                <a:schemeClr val="tx1"/>
              </a:solidFill>
            </a:endParaRPr>
          </a:p>
        </p:txBody>
      </p:sp>
      <p:grpSp>
        <p:nvGrpSpPr>
          <p:cNvPr id="7" name="グループ化 6"/>
          <p:cNvGrpSpPr/>
          <p:nvPr/>
        </p:nvGrpSpPr>
        <p:grpSpPr>
          <a:xfrm>
            <a:off x="7522974" y="287805"/>
            <a:ext cx="4489939" cy="4244261"/>
            <a:chOff x="7522974" y="287805"/>
            <a:chExt cx="4489939" cy="4244261"/>
          </a:xfrm>
        </p:grpSpPr>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8483" y="287805"/>
              <a:ext cx="4384430" cy="4212491"/>
            </a:xfrm>
            <a:prstGeom prst="rect">
              <a:avLst/>
            </a:prstGeom>
            <a:ln w="28575">
              <a:solidFill>
                <a:schemeClr val="tx1"/>
              </a:solidFill>
            </a:ln>
          </p:spPr>
        </p:pic>
        <p:sp>
          <p:nvSpPr>
            <p:cNvPr id="8" name="角丸四角形 7"/>
            <p:cNvSpPr/>
            <p:nvPr/>
          </p:nvSpPr>
          <p:spPr>
            <a:xfrm>
              <a:off x="7522974" y="2041087"/>
              <a:ext cx="4489939" cy="2490979"/>
            </a:xfrm>
            <a:prstGeom prst="roundRect">
              <a:avLst/>
            </a:prstGeom>
            <a:noFill/>
            <a:ln w="698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p:cNvSpPr txBox="1"/>
          <p:nvPr/>
        </p:nvSpPr>
        <p:spPr>
          <a:xfrm>
            <a:off x="9767943" y="4642753"/>
            <a:ext cx="2778370" cy="369332"/>
          </a:xfrm>
          <a:prstGeom prst="rect">
            <a:avLst/>
          </a:prstGeom>
          <a:noFill/>
        </p:spPr>
        <p:txBody>
          <a:bodyPr wrap="square" rtlCol="0">
            <a:spAutoFit/>
          </a:bodyPr>
          <a:lstStyle/>
          <a:p>
            <a:r>
              <a:rPr kumimoji="1" lang="ja-JP" altLang="en-US" dirty="0" smtClean="0"/>
              <a:t>朝日新聞デジタルより</a:t>
            </a:r>
            <a:endParaRPr kumimoji="1" lang="ja-JP" altLang="en-US" dirty="0"/>
          </a:p>
        </p:txBody>
      </p:sp>
      <p:grpSp>
        <p:nvGrpSpPr>
          <p:cNvPr id="3" name="グループ化 2"/>
          <p:cNvGrpSpPr/>
          <p:nvPr/>
        </p:nvGrpSpPr>
        <p:grpSpPr>
          <a:xfrm>
            <a:off x="752808" y="1561904"/>
            <a:ext cx="5085283" cy="762000"/>
            <a:chOff x="752808" y="1930400"/>
            <a:chExt cx="5085283" cy="762000"/>
          </a:xfrm>
        </p:grpSpPr>
        <p:sp>
          <p:nvSpPr>
            <p:cNvPr id="13" name="下矢印 12"/>
            <p:cNvSpPr/>
            <p:nvPr/>
          </p:nvSpPr>
          <p:spPr>
            <a:xfrm>
              <a:off x="752808" y="1930400"/>
              <a:ext cx="5085283" cy="762000"/>
            </a:xfrm>
            <a:prstGeom prst="downArrow">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14" name="テキスト ボックス 13"/>
            <p:cNvSpPr txBox="1"/>
            <p:nvPr/>
          </p:nvSpPr>
          <p:spPr>
            <a:xfrm>
              <a:off x="2231581" y="1993941"/>
              <a:ext cx="2414954" cy="461665"/>
            </a:xfrm>
            <a:prstGeom prst="rect">
              <a:avLst/>
            </a:prstGeom>
            <a:noFill/>
          </p:spPr>
          <p:txBody>
            <a:bodyPr wrap="square" rtlCol="0">
              <a:spAutoFit/>
            </a:bodyPr>
            <a:lstStyle/>
            <a:p>
              <a:r>
                <a:rPr kumimoji="1" lang="ja-JP" altLang="en-US" sz="2400" b="1" dirty="0" smtClean="0"/>
                <a:t>総務省の対応</a:t>
              </a:r>
              <a:endParaRPr kumimoji="1" lang="ja-JP" altLang="en-US" sz="2400" b="1" dirty="0"/>
            </a:p>
          </p:txBody>
        </p:sp>
      </p:grpSp>
      <p:sp>
        <p:nvSpPr>
          <p:cNvPr id="15" name="円形吹き出し 14"/>
          <p:cNvSpPr/>
          <p:nvPr/>
        </p:nvSpPr>
        <p:spPr>
          <a:xfrm>
            <a:off x="6496333" y="4822091"/>
            <a:ext cx="4511635" cy="1005234"/>
          </a:xfrm>
          <a:prstGeom prst="wedgeEllipseCallout">
            <a:avLst>
              <a:gd name="adj1" fmla="val 20445"/>
              <a:gd name="adj2" fmla="val -65560"/>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7427617" y="5123183"/>
            <a:ext cx="3692769" cy="461665"/>
          </a:xfrm>
          <a:prstGeom prst="rect">
            <a:avLst/>
          </a:prstGeom>
          <a:noFill/>
        </p:spPr>
        <p:txBody>
          <a:bodyPr wrap="square" rtlCol="0">
            <a:spAutoFit/>
          </a:bodyPr>
          <a:lstStyle/>
          <a:p>
            <a:r>
              <a:rPr kumimoji="1" lang="ja-JP" altLang="en-US" sz="2400" b="1" dirty="0" smtClean="0"/>
              <a:t>メディアの注目</a:t>
            </a:r>
            <a:endParaRPr kumimoji="1" lang="ja-JP" altLang="en-US" sz="2400" b="1" dirty="0"/>
          </a:p>
        </p:txBody>
      </p:sp>
      <p:grpSp>
        <p:nvGrpSpPr>
          <p:cNvPr id="12" name="グループ化 11"/>
          <p:cNvGrpSpPr/>
          <p:nvPr/>
        </p:nvGrpSpPr>
        <p:grpSpPr>
          <a:xfrm>
            <a:off x="986562" y="6115847"/>
            <a:ext cx="7693414" cy="680837"/>
            <a:chOff x="2214871" y="6115847"/>
            <a:chExt cx="9017236" cy="680837"/>
          </a:xfrm>
        </p:grpSpPr>
        <p:sp>
          <p:nvSpPr>
            <p:cNvPr id="10" name="角丸四角形 9"/>
            <p:cNvSpPr/>
            <p:nvPr/>
          </p:nvSpPr>
          <p:spPr>
            <a:xfrm>
              <a:off x="2214871" y="6115847"/>
              <a:ext cx="8648747" cy="680837"/>
            </a:xfrm>
            <a:prstGeom prst="roundRect">
              <a:avLst/>
            </a:prstGeom>
            <a:solidFill>
              <a:schemeClr val="accent4">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283111" y="6223922"/>
              <a:ext cx="8948996" cy="523220"/>
            </a:xfrm>
            <a:prstGeom prst="rect">
              <a:avLst/>
            </a:prstGeom>
            <a:noFill/>
          </p:spPr>
          <p:txBody>
            <a:bodyPr wrap="square" rtlCol="0">
              <a:spAutoFit/>
            </a:bodyPr>
            <a:lstStyle/>
            <a:p>
              <a:r>
                <a:rPr lang="ja-JP" altLang="en-US" sz="2800" b="1" dirty="0" smtClean="0"/>
                <a:t>行政だけでなく、メディアも注目している。</a:t>
              </a:r>
              <a:endParaRPr kumimoji="1" lang="ja-JP" altLang="en-US" sz="2800" b="1" dirty="0"/>
            </a:p>
          </p:txBody>
        </p:sp>
      </p:grpSp>
    </p:spTree>
    <p:extLst>
      <p:ext uri="{BB962C8B-B14F-4D97-AF65-F5344CB8AC3E}">
        <p14:creationId xmlns:p14="http://schemas.microsoft.com/office/powerpoint/2010/main" val="1824634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115910"/>
            <a:ext cx="12067504" cy="66326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238422" y="243840"/>
            <a:ext cx="8596668" cy="1320800"/>
          </a:xfrm>
        </p:spPr>
        <p:txBody>
          <a:bodyPr/>
          <a:lstStyle/>
          <a:p>
            <a:r>
              <a:rPr lang="ja-JP" altLang="en-US" dirty="0"/>
              <a:t>過疎化</a:t>
            </a:r>
            <a:r>
              <a:rPr lang="ja-JP" altLang="en-US" dirty="0" smtClean="0"/>
              <a:t>に悩む自治体</a:t>
            </a:r>
            <a:endParaRPr kumimoji="1" lang="ja-JP" altLang="en-US" dirty="0"/>
          </a:p>
        </p:txBody>
      </p:sp>
      <p:sp>
        <p:nvSpPr>
          <p:cNvPr id="3" name="スライド番号プレースホルダー 2"/>
          <p:cNvSpPr>
            <a:spLocks noGrp="1"/>
          </p:cNvSpPr>
          <p:nvPr>
            <p:ph type="sldNum" sz="quarter" idx="12"/>
          </p:nvPr>
        </p:nvSpPr>
        <p:spPr>
          <a:xfrm>
            <a:off x="11493883" y="6041362"/>
            <a:ext cx="683339" cy="365125"/>
          </a:xfrm>
        </p:spPr>
        <p:txBody>
          <a:bodyPr/>
          <a:lstStyle/>
          <a:p>
            <a:fld id="{9D466E45-A278-4229-A487-DDDF577E472D}" type="slidenum">
              <a:rPr kumimoji="1" lang="ja-JP" altLang="en-US" sz="1600" smtClean="0">
                <a:solidFill>
                  <a:schemeClr val="tx1"/>
                </a:solidFill>
              </a:rPr>
              <a:t>5</a:t>
            </a:fld>
            <a:endParaRPr kumimoji="1" lang="ja-JP" altLang="en-US" sz="1600" dirty="0">
              <a:solidFill>
                <a:schemeClr val="tx1"/>
              </a:solidFill>
            </a:endParaRPr>
          </a:p>
        </p:txBody>
      </p:sp>
      <p:graphicFrame>
        <p:nvGraphicFramePr>
          <p:cNvPr id="4" name="グラフ 3"/>
          <p:cNvGraphicFramePr>
            <a:graphicFrameLocks/>
          </p:cNvGraphicFramePr>
          <p:nvPr>
            <p:extLst>
              <p:ext uri="{D42A27DB-BD31-4B8C-83A1-F6EECF244321}">
                <p14:modId xmlns:p14="http://schemas.microsoft.com/office/powerpoint/2010/main" val="4285950157"/>
              </p:ext>
            </p:extLst>
          </p:nvPr>
        </p:nvGraphicFramePr>
        <p:xfrm>
          <a:off x="0" y="1106324"/>
          <a:ext cx="11977352" cy="4727977"/>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p:cNvSpPr txBox="1"/>
          <p:nvPr/>
        </p:nvSpPr>
        <p:spPr>
          <a:xfrm>
            <a:off x="8418747" y="6406487"/>
            <a:ext cx="3950677" cy="369332"/>
          </a:xfrm>
          <a:prstGeom prst="rect">
            <a:avLst/>
          </a:prstGeom>
          <a:noFill/>
        </p:spPr>
        <p:txBody>
          <a:bodyPr wrap="square" rtlCol="0">
            <a:spAutoFit/>
          </a:bodyPr>
          <a:lstStyle/>
          <a:p>
            <a:r>
              <a:rPr kumimoji="1" lang="ja-JP" altLang="en-US" dirty="0" smtClean="0"/>
              <a:t>全国過疎地域自立促進連盟</a:t>
            </a:r>
            <a:r>
              <a:rPr kumimoji="1" lang="en-US" altLang="ja-JP" dirty="0" smtClean="0"/>
              <a:t>HP</a:t>
            </a:r>
            <a:r>
              <a:rPr kumimoji="1" lang="ja-JP" altLang="en-US" dirty="0" smtClean="0"/>
              <a:t>より</a:t>
            </a:r>
            <a:endParaRPr kumimoji="1" lang="ja-JP" altLang="en-US" dirty="0"/>
          </a:p>
        </p:txBody>
      </p:sp>
      <p:sp>
        <p:nvSpPr>
          <p:cNvPr id="8" name="正方形/長方形 7"/>
          <p:cNvSpPr/>
          <p:nvPr/>
        </p:nvSpPr>
        <p:spPr>
          <a:xfrm>
            <a:off x="6033752" y="3043452"/>
            <a:ext cx="1677233" cy="27295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t>ｖ</a:t>
            </a:r>
            <a:endParaRPr kumimoji="1" lang="ja-JP" altLang="en-US"/>
          </a:p>
        </p:txBody>
      </p:sp>
      <p:grpSp>
        <p:nvGrpSpPr>
          <p:cNvPr id="10" name="グループ化 9"/>
          <p:cNvGrpSpPr/>
          <p:nvPr/>
        </p:nvGrpSpPr>
        <p:grpSpPr>
          <a:xfrm>
            <a:off x="655097" y="6014202"/>
            <a:ext cx="8434316" cy="669420"/>
            <a:chOff x="0" y="6014202"/>
            <a:chExt cx="8434316" cy="669420"/>
          </a:xfrm>
        </p:grpSpPr>
        <p:pic>
          <p:nvPicPr>
            <p:cNvPr id="9" name="図 8"/>
            <p:cNvPicPr>
              <a:picLocks noChangeAspect="1"/>
            </p:cNvPicPr>
            <p:nvPr/>
          </p:nvPicPr>
          <p:blipFill>
            <a:blip r:embed="rId4"/>
            <a:stretch>
              <a:fillRect/>
            </a:stretch>
          </p:blipFill>
          <p:spPr>
            <a:xfrm>
              <a:off x="0" y="6014202"/>
              <a:ext cx="6864824" cy="669420"/>
            </a:xfrm>
            <a:prstGeom prst="rect">
              <a:avLst/>
            </a:prstGeom>
          </p:spPr>
        </p:pic>
        <p:sp>
          <p:nvSpPr>
            <p:cNvPr id="7" name="テキスト ボックス 6"/>
            <p:cNvSpPr txBox="1"/>
            <p:nvPr/>
          </p:nvSpPr>
          <p:spPr>
            <a:xfrm>
              <a:off x="0" y="6105674"/>
              <a:ext cx="8434316" cy="523220"/>
            </a:xfrm>
            <a:prstGeom prst="rect">
              <a:avLst/>
            </a:prstGeom>
            <a:noFill/>
          </p:spPr>
          <p:txBody>
            <a:bodyPr wrap="square" rtlCol="0">
              <a:spAutoFit/>
            </a:bodyPr>
            <a:lstStyle/>
            <a:p>
              <a:r>
                <a:rPr kumimoji="1" lang="ja-JP" altLang="en-US" sz="2800" b="1" dirty="0" smtClean="0"/>
                <a:t>ほとんどの都道府県で過疎が起きている。</a:t>
              </a:r>
              <a:endParaRPr kumimoji="1" lang="ja-JP" altLang="en-US" sz="2800" b="1" dirty="0"/>
            </a:p>
          </p:txBody>
        </p:sp>
      </p:grpSp>
    </p:spTree>
    <p:extLst>
      <p:ext uri="{BB962C8B-B14F-4D97-AF65-F5344CB8AC3E}">
        <p14:creationId xmlns:p14="http://schemas.microsoft.com/office/powerpoint/2010/main" val="3544324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11493883" y="6041362"/>
            <a:ext cx="683339" cy="365125"/>
          </a:xfrm>
        </p:spPr>
        <p:txBody>
          <a:bodyPr/>
          <a:lstStyle/>
          <a:p>
            <a:fld id="{9D466E45-A278-4229-A487-DDDF577E472D}" type="slidenum">
              <a:rPr kumimoji="1" lang="ja-JP" altLang="en-US" sz="1600" smtClean="0">
                <a:solidFill>
                  <a:schemeClr val="tx1"/>
                </a:solidFill>
              </a:rPr>
              <a:t>6</a:t>
            </a:fld>
            <a:endParaRPr kumimoji="1" lang="ja-JP" altLang="en-US" sz="1600" dirty="0">
              <a:solidFill>
                <a:schemeClr val="tx1"/>
              </a:solidFill>
            </a:endParaRPr>
          </a:p>
        </p:txBody>
      </p:sp>
      <p:graphicFrame>
        <p:nvGraphicFramePr>
          <p:cNvPr id="4" name="図表 3"/>
          <p:cNvGraphicFramePr/>
          <p:nvPr>
            <p:extLst/>
          </p:nvPr>
        </p:nvGraphicFramePr>
        <p:xfrm>
          <a:off x="677333" y="1277809"/>
          <a:ext cx="9674143" cy="3985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グループ化 1"/>
          <p:cNvGrpSpPr/>
          <p:nvPr/>
        </p:nvGrpSpPr>
        <p:grpSpPr>
          <a:xfrm>
            <a:off x="2343663" y="5745711"/>
            <a:ext cx="6486439" cy="713780"/>
            <a:chOff x="2261775" y="5459104"/>
            <a:chExt cx="6486439" cy="713780"/>
          </a:xfrm>
        </p:grpSpPr>
        <p:sp>
          <p:nvSpPr>
            <p:cNvPr id="6" name="角丸四角形 5"/>
            <p:cNvSpPr/>
            <p:nvPr/>
          </p:nvSpPr>
          <p:spPr>
            <a:xfrm>
              <a:off x="2261775" y="5459104"/>
              <a:ext cx="5094368" cy="713780"/>
            </a:xfrm>
            <a:prstGeom prst="roundRect">
              <a:avLst/>
            </a:prstGeom>
            <a:solidFill>
              <a:schemeClr val="accent4">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2512353" y="5649663"/>
              <a:ext cx="6235861" cy="523220"/>
            </a:xfrm>
            <a:prstGeom prst="rect">
              <a:avLst/>
            </a:prstGeom>
            <a:noFill/>
          </p:spPr>
          <p:txBody>
            <a:bodyPr wrap="square" rtlCol="0">
              <a:spAutoFit/>
            </a:bodyPr>
            <a:lstStyle/>
            <a:p>
              <a:r>
                <a:rPr kumimoji="1" lang="ja-JP" altLang="en-US" sz="2800" b="1" dirty="0" smtClean="0"/>
                <a:t>人と資源の取り戻しが目的！</a:t>
              </a:r>
              <a:endParaRPr kumimoji="1" lang="ja-JP" altLang="en-US" sz="2800" b="1" dirty="0"/>
            </a:p>
          </p:txBody>
        </p:sp>
      </p:grpSp>
      <p:sp>
        <p:nvSpPr>
          <p:cNvPr id="9" name="タイトル 1"/>
          <p:cNvSpPr>
            <a:spLocks noGrp="1"/>
          </p:cNvSpPr>
          <p:nvPr>
            <p:ph type="title"/>
          </p:nvPr>
        </p:nvSpPr>
        <p:spPr>
          <a:xfrm>
            <a:off x="677334" y="609600"/>
            <a:ext cx="8596668" cy="1320800"/>
          </a:xfrm>
        </p:spPr>
        <p:txBody>
          <a:bodyPr/>
          <a:lstStyle/>
          <a:p>
            <a:r>
              <a:rPr lang="ja-JP" altLang="en-US" dirty="0" smtClean="0"/>
              <a:t>地方自治体の問題点</a:t>
            </a:r>
            <a:endParaRPr kumimoji="1" lang="ja-JP" altLang="en-US" dirty="0"/>
          </a:p>
        </p:txBody>
      </p:sp>
    </p:spTree>
    <p:extLst>
      <p:ext uri="{BB962C8B-B14F-4D97-AF65-F5344CB8AC3E}">
        <p14:creationId xmlns:p14="http://schemas.microsoft.com/office/powerpoint/2010/main" val="1211600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1483995" y="6041362"/>
            <a:ext cx="683339" cy="365125"/>
          </a:xfrm>
        </p:spPr>
        <p:txBody>
          <a:bodyPr/>
          <a:lstStyle/>
          <a:p>
            <a:fld id="{9D466E45-A278-4229-A487-DDDF577E472D}" type="slidenum">
              <a:rPr kumimoji="1" lang="ja-JP" altLang="en-US" sz="1600" smtClean="0">
                <a:solidFill>
                  <a:schemeClr val="tx1"/>
                </a:solidFill>
              </a:rPr>
              <a:t>7</a:t>
            </a:fld>
            <a:endParaRPr kumimoji="1" lang="ja-JP" altLang="en-US" sz="1600" dirty="0">
              <a:solidFill>
                <a:schemeClr val="tx1"/>
              </a:solidFill>
            </a:endParaRPr>
          </a:p>
        </p:txBody>
      </p:sp>
      <p:sp>
        <p:nvSpPr>
          <p:cNvPr id="3" name="テキスト ボックス 2"/>
          <p:cNvSpPr txBox="1"/>
          <p:nvPr/>
        </p:nvSpPr>
        <p:spPr>
          <a:xfrm>
            <a:off x="1078173" y="2850458"/>
            <a:ext cx="9167796" cy="1754326"/>
          </a:xfrm>
          <a:prstGeom prst="rect">
            <a:avLst/>
          </a:prstGeom>
          <a:noFill/>
        </p:spPr>
        <p:txBody>
          <a:bodyPr wrap="square" rtlCol="0">
            <a:spAutoFit/>
          </a:bodyPr>
          <a:lstStyle/>
          <a:p>
            <a:r>
              <a:rPr lang="ja-JP" altLang="en-US" sz="5400" b="1" dirty="0" smtClean="0">
                <a:ln w="22225">
                  <a:solidFill>
                    <a:schemeClr val="accent2"/>
                  </a:solidFill>
                  <a:prstDash val="solid"/>
                </a:ln>
                <a:solidFill>
                  <a:schemeClr val="accent2">
                    <a:lumMod val="40000"/>
                    <a:lumOff val="60000"/>
                  </a:schemeClr>
                </a:solidFill>
              </a:rPr>
              <a:t>地域活性化とご当地アイドルに関する研究</a:t>
            </a:r>
            <a:r>
              <a:rPr kumimoji="1" lang="ja-JP" altLang="en-US" sz="5400" b="1" dirty="0" smtClean="0">
                <a:ln w="22225">
                  <a:solidFill>
                    <a:schemeClr val="accent2"/>
                  </a:solidFill>
                  <a:prstDash val="solid"/>
                </a:ln>
                <a:solidFill>
                  <a:schemeClr val="accent2">
                    <a:lumMod val="40000"/>
                    <a:lumOff val="60000"/>
                  </a:schemeClr>
                </a:solidFill>
              </a:rPr>
              <a:t>の重要性</a:t>
            </a:r>
            <a:endParaRPr kumimoji="1" lang="ja-JP" altLang="en-US"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839276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a:xfrm>
            <a:off x="11483995" y="6041362"/>
            <a:ext cx="683339" cy="365125"/>
          </a:xfrm>
        </p:spPr>
        <p:txBody>
          <a:bodyPr/>
          <a:lstStyle/>
          <a:p>
            <a:fld id="{9D466E45-A278-4229-A487-DDDF577E472D}" type="slidenum">
              <a:rPr kumimoji="1" lang="ja-JP" altLang="en-US" sz="1600" smtClean="0">
                <a:solidFill>
                  <a:schemeClr val="tx1"/>
                </a:solidFill>
              </a:rPr>
              <a:t>8</a:t>
            </a:fld>
            <a:endParaRPr kumimoji="1" lang="ja-JP" altLang="en-US" sz="1600" dirty="0">
              <a:solidFill>
                <a:schemeClr val="tx1"/>
              </a:solidFill>
            </a:endParaRPr>
          </a:p>
        </p:txBody>
      </p:sp>
      <p:graphicFrame>
        <p:nvGraphicFramePr>
          <p:cNvPr id="4" name="図表 3"/>
          <p:cNvGraphicFramePr/>
          <p:nvPr>
            <p:extLst>
              <p:ext uri="{D42A27DB-BD31-4B8C-83A1-F6EECF244321}">
                <p14:modId xmlns:p14="http://schemas.microsoft.com/office/powerpoint/2010/main" val="1463141140"/>
              </p:ext>
            </p:extLst>
          </p:nvPr>
        </p:nvGraphicFramePr>
        <p:xfrm>
          <a:off x="504092" y="1351696"/>
          <a:ext cx="9788769" cy="49899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タイトル 1"/>
          <p:cNvSpPr txBox="1">
            <a:spLocks/>
          </p:cNvSpPr>
          <p:nvPr/>
        </p:nvSpPr>
        <p:spPr>
          <a:xfrm>
            <a:off x="677334" y="595949"/>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t>重要だと思う</a:t>
            </a:r>
            <a:r>
              <a:rPr lang="en-US" altLang="ja-JP" dirty="0" smtClean="0"/>
              <a:t>3</a:t>
            </a:r>
            <a:r>
              <a:rPr lang="ja-JP" altLang="en-US" dirty="0" err="1" smtClean="0"/>
              <a:t>つの</a:t>
            </a:r>
            <a:r>
              <a:rPr lang="ja-JP" altLang="en-US" dirty="0" smtClean="0"/>
              <a:t>理由</a:t>
            </a:r>
            <a:endParaRPr lang="ja-JP" altLang="en-US" dirty="0"/>
          </a:p>
        </p:txBody>
      </p:sp>
    </p:spTree>
    <p:extLst>
      <p:ext uri="{BB962C8B-B14F-4D97-AF65-F5344CB8AC3E}">
        <p14:creationId xmlns:p14="http://schemas.microsoft.com/office/powerpoint/2010/main" val="210014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graphicEl>
                                              <a:dgm id="{50DBE35A-9391-40EB-8EEF-9DCED54ACF14}"/>
                                            </p:graphicEl>
                                          </p:spTgt>
                                        </p:tgtEl>
                                        <p:attrNameLst>
                                          <p:attrName>style.visibility</p:attrName>
                                        </p:attrNameLst>
                                      </p:cBhvr>
                                      <p:to>
                                        <p:strVal val="visible"/>
                                      </p:to>
                                    </p:set>
                                    <p:anim calcmode="lin" valueType="num">
                                      <p:cBhvr additive="base">
                                        <p:cTn id="7" dur="500" fill="hold"/>
                                        <p:tgtEl>
                                          <p:spTgt spid="4">
                                            <p:graphicEl>
                                              <a:dgm id="{50DBE35A-9391-40EB-8EEF-9DCED54ACF14}"/>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graphicEl>
                                              <a:dgm id="{50DBE35A-9391-40EB-8EEF-9DCED54ACF14}"/>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graphicEl>
                                              <a:dgm id="{7D79C94D-207F-46A7-BE0C-EE8E6C2EF780}"/>
                                            </p:graphicEl>
                                          </p:spTgt>
                                        </p:tgtEl>
                                        <p:attrNameLst>
                                          <p:attrName>style.visibility</p:attrName>
                                        </p:attrNameLst>
                                      </p:cBhvr>
                                      <p:to>
                                        <p:strVal val="visible"/>
                                      </p:to>
                                    </p:set>
                                    <p:anim calcmode="lin" valueType="num">
                                      <p:cBhvr additive="base">
                                        <p:cTn id="11" dur="500" fill="hold"/>
                                        <p:tgtEl>
                                          <p:spTgt spid="4">
                                            <p:graphicEl>
                                              <a:dgm id="{7D79C94D-207F-46A7-BE0C-EE8E6C2EF780}"/>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
                                            <p:graphicEl>
                                              <a:dgm id="{7D79C94D-207F-46A7-BE0C-EE8E6C2EF780}"/>
                                            </p:graphic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graphicEl>
                                              <a:dgm id="{CB197CB3-B0C3-4895-AF1E-545B64CB3E97}"/>
                                            </p:graphicEl>
                                          </p:spTgt>
                                        </p:tgtEl>
                                        <p:attrNameLst>
                                          <p:attrName>style.visibility</p:attrName>
                                        </p:attrNameLst>
                                      </p:cBhvr>
                                      <p:to>
                                        <p:strVal val="visible"/>
                                      </p:to>
                                    </p:set>
                                    <p:anim calcmode="lin" valueType="num">
                                      <p:cBhvr additive="base">
                                        <p:cTn id="15" dur="500" fill="hold"/>
                                        <p:tgtEl>
                                          <p:spTgt spid="4">
                                            <p:graphicEl>
                                              <a:dgm id="{CB197CB3-B0C3-4895-AF1E-545B64CB3E97}"/>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
                                            <p:graphicEl>
                                              <a:dgm id="{CB197CB3-B0C3-4895-AF1E-545B64CB3E97}"/>
                                            </p:graphic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
                                            <p:graphicEl>
                                              <a:dgm id="{70311D35-49E8-4546-AE49-0F1CD6DFC2D2}"/>
                                            </p:graphicEl>
                                          </p:spTgt>
                                        </p:tgtEl>
                                        <p:attrNameLst>
                                          <p:attrName>style.visibility</p:attrName>
                                        </p:attrNameLst>
                                      </p:cBhvr>
                                      <p:to>
                                        <p:strVal val="visible"/>
                                      </p:to>
                                    </p:set>
                                    <p:anim calcmode="lin" valueType="num">
                                      <p:cBhvr additive="base">
                                        <p:cTn id="21" dur="500" fill="hold"/>
                                        <p:tgtEl>
                                          <p:spTgt spid="4">
                                            <p:graphicEl>
                                              <a:dgm id="{70311D35-49E8-4546-AE49-0F1CD6DFC2D2}"/>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
                                            <p:graphicEl>
                                              <a:dgm id="{70311D35-49E8-4546-AE49-0F1CD6DFC2D2}"/>
                                            </p:graphic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graphicEl>
                                              <a:dgm id="{59D7BA3B-044D-4F29-9BEB-41D1A7C7EBDF}"/>
                                            </p:graphicEl>
                                          </p:spTgt>
                                        </p:tgtEl>
                                        <p:attrNameLst>
                                          <p:attrName>style.visibility</p:attrName>
                                        </p:attrNameLst>
                                      </p:cBhvr>
                                      <p:to>
                                        <p:strVal val="visible"/>
                                      </p:to>
                                    </p:set>
                                    <p:anim calcmode="lin" valueType="num">
                                      <p:cBhvr additive="base">
                                        <p:cTn id="25" dur="500" fill="hold"/>
                                        <p:tgtEl>
                                          <p:spTgt spid="4">
                                            <p:graphicEl>
                                              <a:dgm id="{59D7BA3B-044D-4F29-9BEB-41D1A7C7EBDF}"/>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graphicEl>
                                              <a:dgm id="{59D7BA3B-044D-4F29-9BEB-41D1A7C7EBDF}"/>
                                            </p:graphic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
                                            <p:graphicEl>
                                              <a:dgm id="{28B07546-BDF6-4124-88EA-5BEDB656129B}"/>
                                            </p:graphicEl>
                                          </p:spTgt>
                                        </p:tgtEl>
                                        <p:attrNameLst>
                                          <p:attrName>style.visibility</p:attrName>
                                        </p:attrNameLst>
                                      </p:cBhvr>
                                      <p:to>
                                        <p:strVal val="visible"/>
                                      </p:to>
                                    </p:set>
                                    <p:anim calcmode="lin" valueType="num">
                                      <p:cBhvr additive="base">
                                        <p:cTn id="29" dur="500" fill="hold"/>
                                        <p:tgtEl>
                                          <p:spTgt spid="4">
                                            <p:graphicEl>
                                              <a:dgm id="{28B07546-BDF6-4124-88EA-5BEDB656129B}"/>
                                            </p:graphic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
                                            <p:graphicEl>
                                              <a:dgm id="{28B07546-BDF6-4124-88EA-5BEDB656129B}"/>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AtOnc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677334" y="609600"/>
            <a:ext cx="4809066" cy="550985"/>
          </a:xfrm>
        </p:spPr>
        <p:txBody>
          <a:bodyPr>
            <a:normAutofit fontScale="90000"/>
          </a:bodyPr>
          <a:lstStyle/>
          <a:p>
            <a:r>
              <a:rPr lang="ja-JP" altLang="en-US" sz="4000" dirty="0" err="1" smtClean="0"/>
              <a:t>ゆる</a:t>
            </a:r>
            <a:r>
              <a:rPr lang="ja-JP" altLang="en-US" sz="4000" dirty="0"/>
              <a:t>キャラの現状分析</a:t>
            </a:r>
            <a:r>
              <a:rPr lang="ja-JP" altLang="en-US" dirty="0"/>
              <a:t/>
            </a:r>
            <a:br>
              <a:rPr lang="ja-JP" altLang="en-US" dirty="0"/>
            </a:br>
            <a:endParaRPr lang="en-US" dirty="0"/>
          </a:p>
        </p:txBody>
      </p:sp>
      <p:sp>
        <p:nvSpPr>
          <p:cNvPr id="2" name="スライド番号プレースホルダー 1"/>
          <p:cNvSpPr>
            <a:spLocks noGrp="1"/>
          </p:cNvSpPr>
          <p:nvPr>
            <p:ph type="sldNum" sz="quarter" idx="12"/>
          </p:nvPr>
        </p:nvSpPr>
        <p:spPr>
          <a:xfrm>
            <a:off x="11483998" y="6041362"/>
            <a:ext cx="683339" cy="365125"/>
          </a:xfrm>
        </p:spPr>
        <p:txBody>
          <a:bodyPr/>
          <a:lstStyle/>
          <a:p>
            <a:fld id="{9D466E45-A278-4229-A487-DDDF577E472D}" type="slidenum">
              <a:rPr kumimoji="1" lang="ja-JP" altLang="en-US" sz="1600" smtClean="0">
                <a:solidFill>
                  <a:schemeClr val="tx1"/>
                </a:solidFill>
              </a:rPr>
              <a:t>9</a:t>
            </a:fld>
            <a:endParaRPr kumimoji="1" lang="ja-JP" altLang="en-US" sz="1600" dirty="0">
              <a:solidFill>
                <a:schemeClr val="tx1"/>
              </a:solidFill>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4" y="1951472"/>
            <a:ext cx="5263134" cy="4455015"/>
          </a:xfrm>
          <a:prstGeom prst="rect">
            <a:avLst/>
          </a:prstGeom>
        </p:spPr>
      </p:pic>
      <p:pic>
        <p:nvPicPr>
          <p:cNvPr id="9" name="図 8"/>
          <p:cNvPicPr>
            <a:picLocks noChangeAspect="1"/>
          </p:cNvPicPr>
          <p:nvPr/>
        </p:nvPicPr>
        <p:blipFill>
          <a:blip r:embed="rId4"/>
          <a:stretch>
            <a:fillRect/>
          </a:stretch>
        </p:blipFill>
        <p:spPr>
          <a:xfrm>
            <a:off x="8237934" y="94431"/>
            <a:ext cx="3900510" cy="1734369"/>
          </a:xfrm>
          <a:prstGeom prst="rect">
            <a:avLst/>
          </a:prstGeom>
        </p:spPr>
      </p:pic>
      <p:sp>
        <p:nvSpPr>
          <p:cNvPr id="8" name="正方形/長方形 7"/>
          <p:cNvSpPr/>
          <p:nvPr/>
        </p:nvSpPr>
        <p:spPr>
          <a:xfrm>
            <a:off x="8107917" y="94431"/>
            <a:ext cx="4072354" cy="620677"/>
          </a:xfrm>
          <a:prstGeom prst="rect">
            <a:avLst/>
          </a:prstGeom>
          <a:noFill/>
          <a:ln w="57150">
            <a:solidFill>
              <a:srgbClr val="FF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p:cNvSpPr/>
          <p:nvPr/>
        </p:nvSpPr>
        <p:spPr>
          <a:xfrm>
            <a:off x="6123590" y="2368299"/>
            <a:ext cx="4016694" cy="1009935"/>
          </a:xfrm>
          <a:prstGeom prst="wedgeRoundRectCallout">
            <a:avLst>
              <a:gd name="adj1" fmla="val -88523"/>
              <a:gd name="adj2" fmla="val 196284"/>
              <a:gd name="adj3" fmla="val 16667"/>
            </a:avLst>
          </a:prstGeom>
          <a:solidFill>
            <a:schemeClr val="accent4">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243436" y="2652365"/>
            <a:ext cx="3951440" cy="523220"/>
          </a:xfrm>
          <a:prstGeom prst="rect">
            <a:avLst/>
          </a:prstGeom>
          <a:noFill/>
        </p:spPr>
        <p:txBody>
          <a:bodyPr wrap="square" rtlCol="0">
            <a:spAutoFit/>
          </a:bodyPr>
          <a:lstStyle/>
          <a:p>
            <a:r>
              <a:rPr lang="ja-JP" altLang="en-US" sz="2800" b="1" dirty="0" smtClean="0"/>
              <a:t>流行と感じる人の減少</a:t>
            </a:r>
            <a:endParaRPr lang="en-US" sz="2800" b="1" dirty="0"/>
          </a:p>
        </p:txBody>
      </p:sp>
      <p:sp>
        <p:nvSpPr>
          <p:cNvPr id="5" name="テキスト ボックス 4"/>
          <p:cNvSpPr txBox="1"/>
          <p:nvPr/>
        </p:nvSpPr>
        <p:spPr>
          <a:xfrm>
            <a:off x="677334" y="6536664"/>
            <a:ext cx="6854388" cy="307777"/>
          </a:xfrm>
          <a:prstGeom prst="rect">
            <a:avLst/>
          </a:prstGeom>
          <a:noFill/>
        </p:spPr>
        <p:txBody>
          <a:bodyPr wrap="square" rtlCol="0">
            <a:spAutoFit/>
          </a:bodyPr>
          <a:lstStyle/>
          <a:p>
            <a:r>
              <a:rPr kumimoji="1" lang="ja-JP" altLang="en-US" sz="1400" dirty="0" smtClean="0"/>
              <a:t>マイナビニュース（</a:t>
            </a:r>
            <a:r>
              <a:rPr kumimoji="1" lang="en-US" altLang="ja-JP" sz="1400" dirty="0" smtClean="0"/>
              <a:t>2015</a:t>
            </a:r>
            <a:r>
              <a:rPr kumimoji="1" lang="ja-JP" altLang="en-US" sz="1400" dirty="0" smtClean="0"/>
              <a:t>）「</a:t>
            </a:r>
            <a:r>
              <a:rPr kumimoji="1" lang="ja-JP" altLang="en-US" sz="1400" dirty="0" err="1" smtClean="0"/>
              <a:t>ゆる</a:t>
            </a:r>
            <a:r>
              <a:rPr kumimoji="1" lang="ja-JP" altLang="en-US" sz="1400" dirty="0" smtClean="0"/>
              <a:t>キャラブームは落ち着いた？まだ流行ってる？」</a:t>
            </a:r>
            <a:endParaRPr kumimoji="1" lang="ja-JP" altLang="en-US" sz="1400" dirty="0"/>
          </a:p>
        </p:txBody>
      </p:sp>
    </p:spTree>
    <p:extLst>
      <p:ext uri="{BB962C8B-B14F-4D97-AF65-F5344CB8AC3E}">
        <p14:creationId xmlns:p14="http://schemas.microsoft.com/office/powerpoint/2010/main" val="525878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2558</TotalTime>
  <Words>2520</Words>
  <Application>Microsoft Office PowerPoint</Application>
  <PresentationFormat>ワイド画面</PresentationFormat>
  <Paragraphs>393</Paragraphs>
  <Slides>32</Slides>
  <Notes>27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32</vt:i4>
      </vt:variant>
    </vt:vector>
  </HeadingPairs>
  <TitlesOfParts>
    <vt:vector size="39" baseType="lpstr">
      <vt:lpstr>ＭＳ Ｐゴシック</vt:lpstr>
      <vt:lpstr>メイリオ</vt:lpstr>
      <vt:lpstr>Arial</vt:lpstr>
      <vt:lpstr>Calibri</vt:lpstr>
      <vt:lpstr>Trebuchet MS</vt:lpstr>
      <vt:lpstr>Wingdings 3</vt:lpstr>
      <vt:lpstr>1_ファセット</vt:lpstr>
      <vt:lpstr>マーケティング手段としてのアイドル</vt:lpstr>
      <vt:lpstr>目次</vt:lpstr>
      <vt:lpstr>PowerPoint プレゼンテーション</vt:lpstr>
      <vt:lpstr>地方の過疎に集まる注目</vt:lpstr>
      <vt:lpstr>過疎化に悩む自治体</vt:lpstr>
      <vt:lpstr>地方自治体の問題点</vt:lpstr>
      <vt:lpstr>PowerPoint プレゼンテーション</vt:lpstr>
      <vt:lpstr>PowerPoint プレゼンテーション</vt:lpstr>
      <vt:lpstr>ゆるキャラの現状分析 </vt:lpstr>
      <vt:lpstr>PowerPoint プレゼンテーション</vt:lpstr>
      <vt:lpstr>親近感とアイドル</vt:lpstr>
      <vt:lpstr>アイドル活動の長期性</vt:lpstr>
      <vt:lpstr>PowerPoint プレゼンテーション</vt:lpstr>
      <vt:lpstr>重要だと思う理由</vt:lpstr>
      <vt:lpstr>PowerPoint プレゼンテーション</vt:lpstr>
      <vt:lpstr>先行研究</vt:lpstr>
      <vt:lpstr>PowerPoint プレゼンテーション</vt:lpstr>
      <vt:lpstr>ご当地アイドルの使われ方</vt:lpstr>
      <vt:lpstr>その他</vt:lpstr>
      <vt:lpstr>問題意識１</vt:lpstr>
      <vt:lpstr>地域のイメージアップにおける従来の方法</vt:lpstr>
      <vt:lpstr>地域のイメージアップにおける ご当地アイドルの可能性</vt:lpstr>
      <vt:lpstr>ゆるキャラとご当地アイドルの比較</vt:lpstr>
      <vt:lpstr>仮説１の方向性</vt:lpstr>
      <vt:lpstr>問題意識２</vt:lpstr>
      <vt:lpstr>ご当地アイドルと全国アイドルの比較</vt:lpstr>
      <vt:lpstr>根強いファンの層による経済効果</vt:lpstr>
      <vt:lpstr>親近感とアイドル（まとめ）</vt:lpstr>
      <vt:lpstr>仮説２の方向性</vt:lpstr>
      <vt:lpstr>参考文献・URL</vt:lpstr>
      <vt:lpstr>PowerPoint プレゼンテーション</vt:lpstr>
      <vt:lpstr>地方の宣伝手段</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マーケティング手段におけるご当地アイドル☆</dc:title>
  <dc:creator>Administrator</dc:creator>
  <cp:lastModifiedBy>Administrator</cp:lastModifiedBy>
  <cp:revision>198</cp:revision>
  <dcterms:created xsi:type="dcterms:W3CDTF">2015-08-10T03:38:35Z</dcterms:created>
  <dcterms:modified xsi:type="dcterms:W3CDTF">2015-09-03T08:58:28Z</dcterms:modified>
</cp:coreProperties>
</file>